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1" r:id="rId1"/>
  </p:sldMasterIdLst>
  <p:notesMasterIdLst>
    <p:notesMasterId r:id="rId42"/>
  </p:notesMasterIdLst>
  <p:sldIdLst>
    <p:sldId id="256" r:id="rId2"/>
    <p:sldId id="313" r:id="rId3"/>
    <p:sldId id="312" r:id="rId4"/>
    <p:sldId id="315" r:id="rId5"/>
    <p:sldId id="297" r:id="rId6"/>
    <p:sldId id="302" r:id="rId7"/>
    <p:sldId id="298" r:id="rId8"/>
    <p:sldId id="299" r:id="rId9"/>
    <p:sldId id="300" r:id="rId10"/>
    <p:sldId id="301" r:id="rId11"/>
    <p:sldId id="303" r:id="rId12"/>
    <p:sldId id="304" r:id="rId13"/>
    <p:sldId id="305" r:id="rId14"/>
    <p:sldId id="306" r:id="rId15"/>
    <p:sldId id="260" r:id="rId16"/>
    <p:sldId id="316" r:id="rId17"/>
    <p:sldId id="281" r:id="rId18"/>
    <p:sldId id="282" r:id="rId19"/>
    <p:sldId id="317" r:id="rId20"/>
    <p:sldId id="309" r:id="rId21"/>
    <p:sldId id="311" r:id="rId22"/>
    <p:sldId id="310" r:id="rId23"/>
    <p:sldId id="295" r:id="rId24"/>
    <p:sldId id="262" r:id="rId25"/>
    <p:sldId id="283" r:id="rId26"/>
    <p:sldId id="284" r:id="rId27"/>
    <p:sldId id="289" r:id="rId28"/>
    <p:sldId id="285" r:id="rId29"/>
    <p:sldId id="291" r:id="rId30"/>
    <p:sldId id="287" r:id="rId31"/>
    <p:sldId id="274" r:id="rId32"/>
    <p:sldId id="275" r:id="rId33"/>
    <p:sldId id="318" r:id="rId34"/>
    <p:sldId id="277" r:id="rId35"/>
    <p:sldId id="292" r:id="rId36"/>
    <p:sldId id="293" r:id="rId37"/>
    <p:sldId id="278" r:id="rId38"/>
    <p:sldId id="319" r:id="rId39"/>
    <p:sldId id="321" r:id="rId40"/>
    <p:sldId id="322" r:id="rId41"/>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F36BF51-4B67-4375-8726-EA04EFE64667}">
          <p14:sldIdLst>
            <p14:sldId id="256"/>
            <p14:sldId id="313"/>
            <p14:sldId id="312"/>
          </p14:sldIdLst>
        </p14:section>
        <p14:section name="Vorstellung des Projektes DIM" id="{80E27A99-CBB4-4C78-A572-D68542E59CB5}">
          <p14:sldIdLst>
            <p14:sldId id="315"/>
            <p14:sldId id="297"/>
            <p14:sldId id="302"/>
            <p14:sldId id="298"/>
            <p14:sldId id="299"/>
            <p14:sldId id="300"/>
            <p14:sldId id="301"/>
            <p14:sldId id="303"/>
            <p14:sldId id="304"/>
            <p14:sldId id="305"/>
            <p14:sldId id="306"/>
            <p14:sldId id="260"/>
          </p14:sldIdLst>
        </p14:section>
        <p14:section name="Technisch-methodische Entwicklung" id="{B4E942CB-5577-4EFA-B5FA-D39ABD2A3E47}">
          <p14:sldIdLst>
            <p14:sldId id="316"/>
            <p14:sldId id="281"/>
            <p14:sldId id="282"/>
            <p14:sldId id="317"/>
            <p14:sldId id="309"/>
            <p14:sldId id="311"/>
            <p14:sldId id="310"/>
            <p14:sldId id="295"/>
            <p14:sldId id="262"/>
            <p14:sldId id="283"/>
            <p14:sldId id="284"/>
            <p14:sldId id="289"/>
            <p14:sldId id="285"/>
            <p14:sldId id="291"/>
            <p14:sldId id="287"/>
            <p14:sldId id="274"/>
            <p14:sldId id="275"/>
            <p14:sldId id="318"/>
            <p14:sldId id="277"/>
            <p14:sldId id="292"/>
            <p14:sldId id="293"/>
            <p14:sldId id="278"/>
          </p14:sldIdLst>
        </p14:section>
        <p14:section name="Organisation der Zusammenarbeit" id="{B397223F-A33E-4A33-A860-A70EF2419491}">
          <p14:sldIdLst>
            <p14:sldId id="319"/>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259"/>
    <a:srgbClr val="F8E34A"/>
    <a:srgbClr val="50D050"/>
    <a:srgbClr val="41DF54"/>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3" autoAdjust="0"/>
    <p:restoredTop sz="72612" autoAdjust="0"/>
  </p:normalViewPr>
  <p:slideViewPr>
    <p:cSldViewPr snapToGrid="0">
      <p:cViewPr varScale="1">
        <p:scale>
          <a:sx n="73" d="100"/>
          <a:sy n="73" d="100"/>
        </p:scale>
        <p:origin x="912" y="32"/>
      </p:cViewPr>
      <p:guideLst/>
    </p:cSldViewPr>
  </p:slideViewPr>
  <p:notesTextViewPr>
    <p:cViewPr>
      <p:scale>
        <a:sx n="1" d="1"/>
        <a:sy n="1" d="1"/>
      </p:scale>
      <p:origin x="0" y="0"/>
    </p:cViewPr>
  </p:notesText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F6843D6-3E8F-4E05-B1E6-82FEC8E3BA2E}" type="datetimeFigureOut">
              <a:rPr lang="en-GB" smtClean="0"/>
              <a:t>26/01/2021</a:t>
            </a:fld>
            <a:endParaRPr lang="en-GB"/>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D630757-D464-4A32-9C24-E9EA927DBF3A}" type="slidenum">
              <a:rPr lang="en-GB" smtClean="0"/>
              <a:t>‹Nr.›</a:t>
            </a:fld>
            <a:endParaRPr lang="en-GB"/>
          </a:p>
        </p:txBody>
      </p:sp>
    </p:spTree>
    <p:extLst>
      <p:ext uri="{BB962C8B-B14F-4D97-AF65-F5344CB8AC3E}">
        <p14:creationId xmlns:p14="http://schemas.microsoft.com/office/powerpoint/2010/main" val="26920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1</a:t>
            </a:fld>
            <a:endParaRPr lang="en-GB"/>
          </a:p>
        </p:txBody>
      </p:sp>
    </p:spTree>
    <p:extLst>
      <p:ext uri="{BB962C8B-B14F-4D97-AF65-F5344CB8AC3E}">
        <p14:creationId xmlns:p14="http://schemas.microsoft.com/office/powerpoint/2010/main" val="29812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27</a:t>
            </a:fld>
            <a:endParaRPr lang="en-GB"/>
          </a:p>
        </p:txBody>
      </p:sp>
    </p:spTree>
    <p:extLst>
      <p:ext uri="{BB962C8B-B14F-4D97-AF65-F5344CB8AC3E}">
        <p14:creationId xmlns:p14="http://schemas.microsoft.com/office/powerpoint/2010/main" val="418373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30</a:t>
            </a:fld>
            <a:endParaRPr lang="en-GB"/>
          </a:p>
        </p:txBody>
      </p:sp>
    </p:spTree>
    <p:extLst>
      <p:ext uri="{BB962C8B-B14F-4D97-AF65-F5344CB8AC3E}">
        <p14:creationId xmlns:p14="http://schemas.microsoft.com/office/powerpoint/2010/main" val="2060854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Gliederung des Vorhabens in 5 Entwicklungsschritte/Arbeitspakete die jeweils aus einem Entwicklungsteil und einem Transferteil bestehen.</a:t>
            </a:r>
          </a:p>
          <a:p>
            <a:endParaRPr lang="de-DE" dirty="0"/>
          </a:p>
          <a:p>
            <a:r>
              <a:rPr lang="de-DE" dirty="0"/>
              <a:t>Zunächst Vorstellung des grundsätzlichen Lösungskonzeptes, wie eine Einstellung/Steuerung der Bauteilqualität erfolgen soll, daraus dann Ableitung der notwendigen Entwicklungsmaßnahmen und Erläuterung dieser</a:t>
            </a:r>
          </a:p>
        </p:txBody>
      </p:sp>
      <p:sp>
        <p:nvSpPr>
          <p:cNvPr id="4" name="Foliennummernplatzhalter 3"/>
          <p:cNvSpPr>
            <a:spLocks noGrp="1"/>
          </p:cNvSpPr>
          <p:nvPr>
            <p:ph type="sldNum" sz="quarter" idx="5"/>
          </p:nvPr>
        </p:nvSpPr>
        <p:spPr/>
        <p:txBody>
          <a:bodyPr/>
          <a:lstStyle/>
          <a:p>
            <a:fld id="{4D630757-D464-4A32-9C24-E9EA927DBF3A}" type="slidenum">
              <a:rPr lang="en-GB" smtClean="0"/>
              <a:t>16</a:t>
            </a:fld>
            <a:endParaRPr lang="en-GB"/>
          </a:p>
        </p:txBody>
      </p:sp>
    </p:spTree>
    <p:extLst>
      <p:ext uri="{BB962C8B-B14F-4D97-AF65-F5344CB8AC3E}">
        <p14:creationId xmlns:p14="http://schemas.microsoft.com/office/powerpoint/2010/main" val="55744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Einrichtung einer Qualitätsmesszelle, sodass Messung der Bauteilqualität zumindest prozesstaktnahe erfolgen kann. Daher Messung einfacher Qualitätsgrößen, wie Bauteilgewicht und Maßhaltigkeit.</a:t>
            </a:r>
          </a:p>
          <a:p>
            <a:endParaRPr lang="de-DE" dirty="0"/>
          </a:p>
          <a:p>
            <a:r>
              <a:rPr lang="de-DE" dirty="0"/>
              <a:t>Um die optimalen Führungsgrößen (Prozessparameter) zu bestimmen, ist ein Modell zur Prädiktion der Bauteilqualität erforderlich. Basierend auf dem aktuellen Stand der Forschung Entscheidung je ein Modell für den Spritzgießprozess zu bilden, und ein Modell, welches die Prozessgrößen auf eine Bauteilqualität abbildet.</a:t>
            </a:r>
          </a:p>
          <a:p>
            <a:endParaRPr lang="de-DE" dirty="0"/>
          </a:p>
          <a:p>
            <a:r>
              <a:rPr lang="de-DE" dirty="0"/>
              <a:t>Das Modell kann genutzt werden, um die Führungsgrößen (Prozessparameter) zu bestimmen, welche in der geforderten Bauteilqualität resultieren</a:t>
            </a:r>
          </a:p>
          <a:p>
            <a:endParaRPr lang="de-DE" dirty="0"/>
          </a:p>
          <a:p>
            <a:r>
              <a:rPr lang="de-DE" dirty="0">
                <a:highlight>
                  <a:srgbClr val="FFFF00"/>
                </a:highlight>
              </a:rPr>
              <a:t>Falls das Modell ausreichend gut ist und sich der Spritzgießprozess nicht ändert, wäre das Problem mit diesem Ansatz bereits gelöst, aber es wirken Störgrößen auf den Prozess, wie z.B. Werkzeug- und Maschinenverschleiß, Änderungen der Außentemperatur und Variationen der Materialeigenschaften.</a:t>
            </a:r>
          </a:p>
          <a:p>
            <a:endParaRPr lang="de-DE" dirty="0">
              <a:highlight>
                <a:srgbClr val="FFFF00"/>
              </a:highlight>
            </a:endParaRPr>
          </a:p>
          <a:p>
            <a:r>
              <a:rPr lang="de-DE" dirty="0">
                <a:highlight>
                  <a:srgbClr val="FFFF00"/>
                </a:highlight>
              </a:rPr>
              <a:t>Um diese Änderungen zu berücksichtigen, müssen Prozessmodell und Qualitätsmodell ständig angepasst werden </a:t>
            </a:r>
            <a:r>
              <a:rPr lang="de-DE" dirty="0">
                <a:highlight>
                  <a:srgbClr val="FFFF00"/>
                </a:highlight>
                <a:sym typeface="Wingdings" panose="05000000000000000000" pitchFamily="2" charset="2"/>
              </a:rPr>
              <a:t> Modelladaption notwendig.</a:t>
            </a: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17</a:t>
            </a:fld>
            <a:endParaRPr lang="en-GB"/>
          </a:p>
        </p:txBody>
      </p:sp>
    </p:spTree>
    <p:extLst>
      <p:ext uri="{BB962C8B-B14F-4D97-AF65-F5344CB8AC3E}">
        <p14:creationId xmlns:p14="http://schemas.microsoft.com/office/powerpoint/2010/main" val="390917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lassen sich die einzelnen Entwicklungsschritte/Arbeitspakete ableiten</a:t>
            </a:r>
          </a:p>
          <a:p>
            <a:pPr marL="171450" indent="-171450">
              <a:buFont typeface="Arial" panose="020B0604020202020204" pitchFamily="34" charset="0"/>
              <a:buChar char="•"/>
            </a:pPr>
            <a:r>
              <a:rPr lang="de-DE" dirty="0"/>
              <a:t>Aufbau einer Qualitätsmesszelle um die Bauteilqualität möglichst zeitnah nach jedem Zyklus zu erfassen</a:t>
            </a:r>
          </a:p>
          <a:p>
            <a:pPr marL="171450" indent="-171450">
              <a:buFont typeface="Arial" panose="020B0604020202020204" pitchFamily="34" charset="0"/>
              <a:buChar char="•"/>
            </a:pPr>
            <a:r>
              <a:rPr lang="de-DE" dirty="0"/>
              <a:t>Installation zusätzlicher Sensorik, um alle Prozessgrößen erfassen zu können, die für die Bildung von Modellen mit hoher Güte erforderlich sind</a:t>
            </a:r>
          </a:p>
          <a:p>
            <a:pPr marL="171450" indent="-171450">
              <a:buFont typeface="Arial" panose="020B0604020202020204" pitchFamily="34" charset="0"/>
              <a:buChar char="•"/>
            </a:pPr>
            <a:r>
              <a:rPr lang="de-DE" dirty="0"/>
              <a:t>Software zur Auslesung von Daten aus der Maschine, Qualitätsmesszelle und der zusätzlichen Sensorik</a:t>
            </a:r>
          </a:p>
          <a:p>
            <a:pPr marL="171450" indent="-171450">
              <a:buFont typeface="Arial" panose="020B0604020202020204" pitchFamily="34" charset="0"/>
              <a:buChar char="•"/>
            </a:pPr>
            <a:r>
              <a:rPr lang="de-DE" dirty="0"/>
              <a:t>Datengetriebene Bildung von Modellen zur Prädiktion der Prozessgrößen und der Bauteilqualität</a:t>
            </a:r>
          </a:p>
          <a:p>
            <a:pPr marL="171450" indent="-171450">
              <a:buFont typeface="Arial" panose="020B0604020202020204" pitchFamily="34" charset="0"/>
              <a:buChar char="•"/>
            </a:pPr>
            <a:r>
              <a:rPr lang="de-DE" dirty="0"/>
              <a:t>Modellbasierte </a:t>
            </a:r>
            <a:r>
              <a:rPr lang="de-DE" dirty="0" err="1"/>
              <a:t>Optimalsteuerung</a:t>
            </a:r>
            <a:r>
              <a:rPr lang="de-DE" dirty="0"/>
              <a:t> zur Ermittlung der optimalen Führungsgrößen/Prozessparameter zur Erreichung der gewünschten Bauteilqualität</a:t>
            </a:r>
          </a:p>
          <a:p>
            <a:pPr marL="171450" indent="-171450">
              <a:buFont typeface="Arial" panose="020B0604020202020204" pitchFamily="34" charset="0"/>
              <a:buChar char="•"/>
            </a:pPr>
            <a:r>
              <a:rPr lang="de-DE" dirty="0"/>
              <a:t>Implementierung von Methoden zur Modelladaption, um Einflüsse von Störgrößen zu kompensieren</a:t>
            </a:r>
          </a:p>
        </p:txBody>
      </p:sp>
      <p:sp>
        <p:nvSpPr>
          <p:cNvPr id="4" name="Foliennummernplatzhalter 3"/>
          <p:cNvSpPr>
            <a:spLocks noGrp="1"/>
          </p:cNvSpPr>
          <p:nvPr>
            <p:ph type="sldNum" sz="quarter" idx="5"/>
          </p:nvPr>
        </p:nvSpPr>
        <p:spPr/>
        <p:txBody>
          <a:bodyPr/>
          <a:lstStyle/>
          <a:p>
            <a:fld id="{4D630757-D464-4A32-9C24-E9EA927DBF3A}" type="slidenum">
              <a:rPr lang="en-GB" smtClean="0"/>
              <a:t>18</a:t>
            </a:fld>
            <a:endParaRPr lang="en-GB"/>
          </a:p>
        </p:txBody>
      </p:sp>
    </p:spTree>
    <p:extLst>
      <p:ext uri="{BB962C8B-B14F-4D97-AF65-F5344CB8AC3E}">
        <p14:creationId xmlns:p14="http://schemas.microsoft.com/office/powerpoint/2010/main" val="2670064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19</a:t>
            </a:fld>
            <a:endParaRPr lang="en-GB"/>
          </a:p>
        </p:txBody>
      </p:sp>
    </p:spTree>
    <p:extLst>
      <p:ext uri="{BB962C8B-B14F-4D97-AF65-F5344CB8AC3E}">
        <p14:creationId xmlns:p14="http://schemas.microsoft.com/office/powerpoint/2010/main" val="242985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Prozessgrößen die von der Maschine nicht aufgezeichnet werden: Werkzeuginnendruck und Temperatur der Schmelze im Werkzeug, Temperatur des Werkzeuges und des Kühlmediums.</a:t>
            </a:r>
          </a:p>
          <a:p>
            <a:endParaRPr lang="de-DE" dirty="0"/>
          </a:p>
          <a:p>
            <a:r>
              <a:rPr lang="de-DE" dirty="0"/>
              <a:t>Qualitätsdaten die online und prozesstaktnahe erhoben werden sind das Bauteilgewicht und die Maßhaltigkeit, diese Qualitätsgrößen werden dann von dem entwickelten System auf einen gewünschten Referenzwert eingestellt.</a:t>
            </a:r>
          </a:p>
          <a:p>
            <a:endParaRPr lang="de-DE" dirty="0"/>
          </a:p>
          <a:p>
            <a:r>
              <a:rPr lang="de-DE" dirty="0"/>
              <a:t>Zusätzlicher Untersuchungsgegenstand sind mechanische Kenngrößen, da diese aber nicht mehr prozesstaktnahe erhoben werden können, können sie auch keine Zielgröße der Optimierung sein</a:t>
            </a:r>
          </a:p>
        </p:txBody>
      </p:sp>
      <p:sp>
        <p:nvSpPr>
          <p:cNvPr id="4" name="Foliennummernplatzhalter 3"/>
          <p:cNvSpPr>
            <a:spLocks noGrp="1"/>
          </p:cNvSpPr>
          <p:nvPr>
            <p:ph type="sldNum" sz="quarter" idx="5"/>
          </p:nvPr>
        </p:nvSpPr>
        <p:spPr/>
        <p:txBody>
          <a:bodyPr/>
          <a:lstStyle/>
          <a:p>
            <a:fld id="{4D630757-D464-4A32-9C24-E9EA927DBF3A}" type="slidenum">
              <a:rPr lang="en-GB" smtClean="0"/>
              <a:t>22</a:t>
            </a:fld>
            <a:endParaRPr lang="en-GB"/>
          </a:p>
        </p:txBody>
      </p:sp>
    </p:spTree>
    <p:extLst>
      <p:ext uri="{BB962C8B-B14F-4D97-AF65-F5344CB8AC3E}">
        <p14:creationId xmlns:p14="http://schemas.microsoft.com/office/powerpoint/2010/main" val="9431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 aus Qualitätsmesszelle, zusätzlicher Sensorik und Spritzgießmaschine sollen aufgezeichnet und in ein einheitliches Format überführt werden.</a:t>
            </a:r>
          </a:p>
          <a:p>
            <a:endParaRPr lang="de-DE" dirty="0"/>
          </a:p>
          <a:p>
            <a:r>
              <a:rPr lang="de-DE" dirty="0"/>
              <a:t>Hierfür soll ein kleines Softwaremodul in Python geschrieben werden, welches eine einfache Anbindung der Maschine und weiterer Sensoren per OPC UA und per USB ermöglicht und die </a:t>
            </a:r>
            <a:r>
              <a:rPr lang="de-DE" dirty="0" err="1"/>
              <a:t>aufgzeichneten</a:t>
            </a:r>
            <a:r>
              <a:rPr lang="de-DE" dirty="0"/>
              <a:t> Daten exportiert.  </a:t>
            </a:r>
          </a:p>
        </p:txBody>
      </p:sp>
      <p:sp>
        <p:nvSpPr>
          <p:cNvPr id="4" name="Foliennummernplatzhalter 3"/>
          <p:cNvSpPr>
            <a:spLocks noGrp="1"/>
          </p:cNvSpPr>
          <p:nvPr>
            <p:ph type="sldNum" sz="quarter" idx="5"/>
          </p:nvPr>
        </p:nvSpPr>
        <p:spPr/>
        <p:txBody>
          <a:bodyPr/>
          <a:lstStyle/>
          <a:p>
            <a:fld id="{4D630757-D464-4A32-9C24-E9EA927DBF3A}" type="slidenum">
              <a:rPr lang="en-GB" smtClean="0"/>
              <a:t>23</a:t>
            </a:fld>
            <a:endParaRPr lang="en-GB"/>
          </a:p>
        </p:txBody>
      </p:sp>
    </p:spTree>
    <p:extLst>
      <p:ext uri="{BB962C8B-B14F-4D97-AF65-F5344CB8AC3E}">
        <p14:creationId xmlns:p14="http://schemas.microsoft.com/office/powerpoint/2010/main" val="240904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Modellierungskonzept baut auf dem aktuellen Stand der Forschung auf: Ein Modell das den Spritzgießprozess beschreibt und ein Modell, dass beschreibt, wie die Prozessgrößenverläufe und die resultierende Bauteilqualität zusammenhängen.</a:t>
            </a:r>
          </a:p>
          <a:p>
            <a:endParaRPr lang="de-DE" dirty="0"/>
          </a:p>
          <a:p>
            <a:r>
              <a:rPr lang="de-DE" dirty="0"/>
              <a:t>Physikalisch motiviertes Modell dass zur Prozessgrößenregelung verwendet wird beschreibt den Spritzgießprozess als zwei verbundene Druckkammern. Die relevanten Prozessgrößen sind (siehe Abbildung). Physikalische Beschreibung aller Phänomene ist extrem schwierig und teilweise gar nicht möglich, da es sich eigentlich um ein verteiltes System handelt. </a:t>
            </a:r>
            <a:r>
              <a:rPr lang="de-DE" dirty="0">
                <a:sym typeface="Wingdings" panose="05000000000000000000" pitchFamily="2" charset="2"/>
              </a:rPr>
              <a:t> </a:t>
            </a:r>
            <a:r>
              <a:rPr lang="de-DE" dirty="0"/>
              <a:t>Daher </a:t>
            </a:r>
            <a:r>
              <a:rPr lang="de-DE" dirty="0" err="1"/>
              <a:t>datengetriebe</a:t>
            </a:r>
            <a:r>
              <a:rPr lang="de-DE" dirty="0"/>
              <a:t> Modellbildung. Adaption um Störgrößen zu kompensieren</a:t>
            </a:r>
          </a:p>
          <a:p>
            <a:endParaRPr lang="de-DE" dirty="0"/>
          </a:p>
          <a:p>
            <a:r>
              <a:rPr lang="de-DE" dirty="0" err="1"/>
              <a:t>Refernztrajektorie</a:t>
            </a:r>
            <a:r>
              <a:rPr lang="de-DE" dirty="0"/>
              <a:t> für die Prozessgrößenregelung wird aus dem </a:t>
            </a:r>
            <a:r>
              <a:rPr lang="de-DE" dirty="0" err="1"/>
              <a:t>pvT</a:t>
            </a:r>
            <a:r>
              <a:rPr lang="de-DE" dirty="0"/>
              <a:t>-Diagramm abgeleitet. Dieses ist sehr </a:t>
            </a:r>
            <a:r>
              <a:rPr lang="de-DE" dirty="0" err="1"/>
              <a:t>äufwändig</a:t>
            </a:r>
            <a:r>
              <a:rPr lang="de-DE" dirty="0"/>
              <a:t> zu generieren, berücksichtigt nur eine Prozessgröße und setzt voraus, dass die Materialeigenschaften konstant bleiben. </a:t>
            </a:r>
            <a:r>
              <a:rPr lang="de-DE" dirty="0">
                <a:sym typeface="Wingdings" panose="05000000000000000000" pitchFamily="2" charset="2"/>
              </a:rPr>
              <a:t> </a:t>
            </a:r>
            <a:r>
              <a:rPr lang="de-DE" dirty="0" err="1">
                <a:sym typeface="Wingdings" panose="05000000000000000000" pitchFamily="2" charset="2"/>
              </a:rPr>
              <a:t>Datengetriebenens</a:t>
            </a:r>
            <a:r>
              <a:rPr lang="de-DE" dirty="0">
                <a:sym typeface="Wingdings" panose="05000000000000000000" pitchFamily="2" charset="2"/>
              </a:rPr>
              <a:t> Qualitätsmodell, in welchem mehrere Prozessgrößen berücksichtigt werden können, adaptiv, um Änderungen der Materialeigenschaften und der daraus resultierenden Änderungen des Zusammenhags zwischen Prozessgrößenverlauf und resultierender Bauteilqualität zu berücksichtigen.</a:t>
            </a: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24</a:t>
            </a:fld>
            <a:endParaRPr lang="en-GB"/>
          </a:p>
        </p:txBody>
      </p:sp>
    </p:spTree>
    <p:extLst>
      <p:ext uri="{BB962C8B-B14F-4D97-AF65-F5344CB8AC3E}">
        <p14:creationId xmlns:p14="http://schemas.microsoft.com/office/powerpoint/2010/main" val="230544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Randbedingung war, dass keine Änderungen an der Spritzgießmaschine vorgenommen werden können </a:t>
            </a:r>
            <a:r>
              <a:rPr lang="de-DE" dirty="0">
                <a:sym typeface="Wingdings" panose="05000000000000000000" pitchFamily="2" charset="2"/>
              </a:rPr>
              <a:t> Maschineninterne Regelung muss mitmodelliert werden. </a:t>
            </a:r>
            <a:r>
              <a:rPr lang="de-DE" dirty="0"/>
              <a:t>Dann handelt es sich um einen schaltenden Prozess (Einspritz-, Nachdruck, Abkühlphase)</a:t>
            </a:r>
          </a:p>
          <a:p>
            <a:endParaRPr lang="de-DE" dirty="0"/>
          </a:p>
          <a:p>
            <a:r>
              <a:rPr lang="de-DE" dirty="0"/>
              <a:t>Eingangsgrößen des Modells sind dann die Führungsgrößen der Regler, d.h. Soll-Geschwindigkeitsprofil &amp; Soll-Druckprofil</a:t>
            </a:r>
          </a:p>
          <a:p>
            <a:endParaRPr lang="de-DE" dirty="0"/>
          </a:p>
          <a:p>
            <a:r>
              <a:rPr lang="de-DE" dirty="0"/>
              <a:t>Ausgangsgrößen sind (bisher) die relevanten Prozessgrößen: Position und Geschwindigkeit des Kolbens, hydraulischer Druck, Werkzeuginnendruck, Temperatur der Schmelze im Werkzeug</a:t>
            </a:r>
          </a:p>
          <a:p>
            <a:endParaRPr lang="de-DE" dirty="0"/>
          </a:p>
          <a:p>
            <a:r>
              <a:rPr lang="de-DE" dirty="0"/>
              <a:t>Initiales Modell wird aus aufgezeichneten Daten des Einrichtungsvorganges geschätzt</a:t>
            </a:r>
          </a:p>
          <a:p>
            <a:endParaRPr lang="de-DE" dirty="0"/>
          </a:p>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25</a:t>
            </a:fld>
            <a:endParaRPr lang="en-GB"/>
          </a:p>
        </p:txBody>
      </p:sp>
    </p:spTree>
    <p:extLst>
      <p:ext uri="{BB962C8B-B14F-4D97-AF65-F5344CB8AC3E}">
        <p14:creationId xmlns:p14="http://schemas.microsoft.com/office/powerpoint/2010/main" val="1236056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E01484B9-EA2B-457B-B0FC-4A570ABF82E2}"/>
              </a:ext>
            </a:extLst>
          </p:cNvPr>
          <p:cNvSpPr/>
          <p:nvPr userDrawn="1"/>
        </p:nvSpPr>
        <p:spPr>
          <a:xfrm>
            <a:off x="9182160" y="762000"/>
            <a:ext cx="2537640" cy="6095640"/>
          </a:xfrm>
          <a:prstGeom prst="rect">
            <a:avLst/>
          </a:prstGeom>
          <a:solidFill>
            <a:srgbClr val="C50259">
              <a:alpha val="40000"/>
            </a:srgbClr>
          </a:solidFill>
          <a:ln>
            <a:noFill/>
          </a:ln>
        </p:spPr>
        <p:style>
          <a:lnRef idx="2">
            <a:schemeClr val="accent1">
              <a:shade val="50000"/>
            </a:schemeClr>
          </a:lnRef>
          <a:fillRef idx="1">
            <a:schemeClr val="accent1"/>
          </a:fillRef>
          <a:effectRef idx="0">
            <a:schemeClr val="accent1"/>
          </a:effectRef>
          <a:fontRef idx="minor"/>
        </p:style>
      </p:sp>
      <p:sp>
        <p:nvSpPr>
          <p:cNvPr id="7" name="PlaceHolder 3">
            <a:extLst>
              <a:ext uri="{FF2B5EF4-FFF2-40B4-BE49-F238E27FC236}">
                <a16:creationId xmlns:a16="http://schemas.microsoft.com/office/drawing/2014/main" id="{2FA2C498-9BA9-456C-91D8-02AB9D3DDCFB}"/>
              </a:ext>
            </a:extLst>
          </p:cNvPr>
          <p:cNvSpPr>
            <a:spLocks noGrp="1"/>
          </p:cNvSpPr>
          <p:nvPr>
            <p:ph type="title"/>
          </p:nvPr>
        </p:nvSpPr>
        <p:spPr>
          <a:xfrm>
            <a:off x="623520" y="2853000"/>
            <a:ext cx="8217360" cy="575640"/>
          </a:xfrm>
          <a:prstGeom prst="rect">
            <a:avLst/>
          </a:prstGeom>
        </p:spPr>
        <p:txBody>
          <a:bodyPr anchor="b">
            <a:normAutofit fontScale="97000"/>
          </a:bodyPr>
          <a:lstStyle/>
          <a:p>
            <a:pPr algn="ctr">
              <a:lnSpc>
                <a:spcPct val="100000"/>
              </a:lnSpc>
            </a:pPr>
            <a:r>
              <a:rPr lang="de-DE" sz="3200" b="1" strike="noStrike" spc="-1" dirty="0">
                <a:solidFill>
                  <a:srgbClr val="000000"/>
                </a:solidFill>
                <a:latin typeface="Calibri"/>
              </a:rPr>
              <a:t>Titel des Vortrags</a:t>
            </a:r>
            <a:endParaRPr lang="de-DE" sz="3200" b="0" strike="noStrike" spc="-1" dirty="0">
              <a:solidFill>
                <a:srgbClr val="000000"/>
              </a:solidFill>
              <a:latin typeface="Arial"/>
            </a:endParaRPr>
          </a:p>
        </p:txBody>
      </p:sp>
      <p:sp>
        <p:nvSpPr>
          <p:cNvPr id="8" name="PlaceHolder 4">
            <a:extLst>
              <a:ext uri="{FF2B5EF4-FFF2-40B4-BE49-F238E27FC236}">
                <a16:creationId xmlns:a16="http://schemas.microsoft.com/office/drawing/2014/main" id="{37073B07-EF54-4F3B-9E4C-F699EF64BC5C}"/>
              </a:ext>
            </a:extLst>
          </p:cNvPr>
          <p:cNvSpPr>
            <a:spLocks noGrp="1"/>
          </p:cNvSpPr>
          <p:nvPr>
            <p:ph idx="13"/>
          </p:nvPr>
        </p:nvSpPr>
        <p:spPr>
          <a:xfrm>
            <a:off x="1111680" y="3716280"/>
            <a:ext cx="7240680" cy="1071620"/>
          </a:xfrm>
          <a:prstGeom prst="rect">
            <a:avLst/>
          </a:prstGeom>
        </p:spPr>
        <p:txBody>
          <a:bodyPr lIns="108000" tIns="72000" rIns="108000" bIns="72000">
            <a:noAutofit/>
          </a:bodyPr>
          <a:lstStyle/>
          <a:p>
            <a:pPr algn="ctr">
              <a:lnSpc>
                <a:spcPts val="2401"/>
              </a:lnSpc>
              <a:tabLst>
                <a:tab pos="0" algn="l"/>
              </a:tabLst>
            </a:pPr>
            <a:r>
              <a:rPr lang="de-DE" sz="1800" b="0" strike="noStrike" spc="-1" dirty="0">
                <a:solidFill>
                  <a:srgbClr val="000000"/>
                </a:solidFill>
                <a:latin typeface="Calibri"/>
              </a:rPr>
              <a:t>Name des Autors</a:t>
            </a:r>
            <a:br>
              <a:rPr dirty="0"/>
            </a:br>
            <a:r>
              <a:rPr lang="de-DE" sz="1800" b="0" strike="noStrike" spc="-1" dirty="0">
                <a:solidFill>
                  <a:srgbClr val="000000"/>
                </a:solidFill>
                <a:latin typeface="Calibri"/>
              </a:rPr>
              <a:t>Veranstaltung</a:t>
            </a:r>
            <a:endParaRPr lang="de-DE" sz="1800" b="1" strike="noStrike" spc="-1" dirty="0">
              <a:solidFill>
                <a:srgbClr val="000000"/>
              </a:solidFill>
              <a:latin typeface="Arial"/>
            </a:endParaRPr>
          </a:p>
        </p:txBody>
      </p:sp>
      <p:pic>
        <p:nvPicPr>
          <p:cNvPr id="14" name="Grafik 13" descr="Ein Bild, das Text, Uhr, Messanzeige enthält.&#10;&#10;Automatisch generierte Beschreibung">
            <a:extLst>
              <a:ext uri="{FF2B5EF4-FFF2-40B4-BE49-F238E27FC236}">
                <a16:creationId xmlns:a16="http://schemas.microsoft.com/office/drawing/2014/main" id="{E9D2BC0D-FB32-4473-A095-5E7E8D16D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77238" y="239288"/>
            <a:ext cx="1742562" cy="378160"/>
          </a:xfrm>
          <a:prstGeom prst="rect">
            <a:avLst/>
          </a:prstGeom>
        </p:spPr>
      </p:pic>
    </p:spTree>
    <p:extLst>
      <p:ext uri="{BB962C8B-B14F-4D97-AF65-F5344CB8AC3E}">
        <p14:creationId xmlns:p14="http://schemas.microsoft.com/office/powerpoint/2010/main" val="35550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5" name="PlaceHolder 2"/>
          <p:cNvSpPr>
            <a:spLocks noGrp="1"/>
          </p:cNvSpPr>
          <p:nvPr>
            <p:ph type="body"/>
          </p:nvPr>
        </p:nvSpPr>
        <p:spPr>
          <a:xfrm>
            <a:off x="192240" y="841829"/>
            <a:ext cx="11796560" cy="5529942"/>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5" name="PlaceHolder 4">
            <a:extLst>
              <a:ext uri="{FF2B5EF4-FFF2-40B4-BE49-F238E27FC236}">
                <a16:creationId xmlns:a16="http://schemas.microsoft.com/office/drawing/2014/main" id="{4704950C-FFEA-4FB3-A5E4-7D8149484F4C}"/>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F98E9C80-32F4-4CC9-9054-9D546577BCA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7" name="PlaceHolder 6">
            <a:extLst>
              <a:ext uri="{FF2B5EF4-FFF2-40B4-BE49-F238E27FC236}">
                <a16:creationId xmlns:a16="http://schemas.microsoft.com/office/drawing/2014/main" id="{7BC8988F-2876-4D81-997E-93E8E9C5E596}"/>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8" name="PlaceHolder 3">
            <a:extLst>
              <a:ext uri="{FF2B5EF4-FFF2-40B4-BE49-F238E27FC236}">
                <a16:creationId xmlns:a16="http://schemas.microsoft.com/office/drawing/2014/main" id="{FD082F62-1EEF-4B05-95DF-CABCDA3DB17E}"/>
              </a:ext>
            </a:extLst>
          </p:cNvPr>
          <p:cNvSpPr>
            <a:spLocks noGrp="1"/>
          </p:cNvSpPr>
          <p:nvPr>
            <p:ph type="title" idx="10"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9" name="PlaceHolder 5">
            <a:extLst>
              <a:ext uri="{FF2B5EF4-FFF2-40B4-BE49-F238E27FC236}">
                <a16:creationId xmlns:a16="http://schemas.microsoft.com/office/drawing/2014/main" id="{E9A18B67-1C94-4752-84BC-8B89433722FD}"/>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7" name="PlaceHolder 2"/>
          <p:cNvSpPr>
            <a:spLocks noGrp="1"/>
          </p:cNvSpPr>
          <p:nvPr>
            <p:ph type="body" hasCustomPrompt="1"/>
          </p:nvPr>
        </p:nvSpPr>
        <p:spPr>
          <a:xfrm>
            <a:off x="192240" y="914401"/>
            <a:ext cx="5771520" cy="5457370"/>
          </a:xfrm>
          <a:prstGeom prst="rect">
            <a:avLst/>
          </a:prstGeom>
        </p:spPr>
        <p:txBody>
          <a:bodyPr lIns="0" tIns="0" rIns="0" bIns="0">
            <a:normAutofit/>
          </a:bodyPr>
          <a:lstStyle>
            <a:lvl1pPr>
              <a:defRPr sz="1800">
                <a:latin typeface="Calibri" panose="020F0502020204030204" pitchFamily="34" charset="0"/>
                <a:cs typeface="Calibri" panose="020F0502020204030204" pitchFamily="34" charset="0"/>
              </a:defRPr>
            </a:lvl1pPr>
          </a:lstStyle>
          <a:p>
            <a:r>
              <a:rPr lang="de-DE" sz="2000" b="1" strike="noStrike" spc="-1" dirty="0">
                <a:solidFill>
                  <a:srgbClr val="000000"/>
                </a:solidFill>
                <a:latin typeface="Arial"/>
              </a:rPr>
              <a:t>Text hinzufügen</a:t>
            </a:r>
          </a:p>
        </p:txBody>
      </p:sp>
      <p:sp>
        <p:nvSpPr>
          <p:cNvPr id="58" name="PlaceHolder 3"/>
          <p:cNvSpPr>
            <a:spLocks noGrp="1"/>
          </p:cNvSpPr>
          <p:nvPr>
            <p:ph type="body"/>
          </p:nvPr>
        </p:nvSpPr>
        <p:spPr>
          <a:xfrm>
            <a:off x="6231960" y="914401"/>
            <a:ext cx="5756840" cy="5457370"/>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6" name="PlaceHolder 3">
            <a:extLst>
              <a:ext uri="{FF2B5EF4-FFF2-40B4-BE49-F238E27FC236}">
                <a16:creationId xmlns:a16="http://schemas.microsoft.com/office/drawing/2014/main" id="{807C671C-6233-432A-8271-E31D3E8D8D6D}"/>
              </a:ext>
            </a:extLst>
          </p:cNvPr>
          <p:cNvSpPr>
            <a:spLocks noGrp="1"/>
          </p:cNvSpPr>
          <p:nvPr>
            <p:ph type="title" idx="10"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7" name="PlaceHolder 4">
            <a:extLst>
              <a:ext uri="{FF2B5EF4-FFF2-40B4-BE49-F238E27FC236}">
                <a16:creationId xmlns:a16="http://schemas.microsoft.com/office/drawing/2014/main" id="{702727F8-2B73-4F78-BB80-0EC4095D626E}"/>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021E0C82-B827-41FC-BE2F-6500ECE9C9B1}"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9" name="PlaceHolder 6">
            <a:extLst>
              <a:ext uri="{FF2B5EF4-FFF2-40B4-BE49-F238E27FC236}">
                <a16:creationId xmlns:a16="http://schemas.microsoft.com/office/drawing/2014/main" id="{58AC45DA-9EB0-4726-A9E3-4B3FE528969B}"/>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10" name="PlaceHolder 5">
            <a:extLst>
              <a:ext uri="{FF2B5EF4-FFF2-40B4-BE49-F238E27FC236}">
                <a16:creationId xmlns:a16="http://schemas.microsoft.com/office/drawing/2014/main" id="{8381D734-285E-49DC-8764-D0AAC207BF18}"/>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laceHolder 3">
            <a:extLst>
              <a:ext uri="{FF2B5EF4-FFF2-40B4-BE49-F238E27FC236}">
                <a16:creationId xmlns:a16="http://schemas.microsoft.com/office/drawing/2014/main" id="{2108E769-4AC8-43A2-AF85-1575FE20287A}"/>
              </a:ext>
            </a:extLst>
          </p:cNvPr>
          <p:cNvSpPr>
            <a:spLocks noGrp="1"/>
          </p:cNvSpPr>
          <p:nvPr>
            <p:ph type="title"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3" name="PlaceHolder 4">
            <a:extLst>
              <a:ext uri="{FF2B5EF4-FFF2-40B4-BE49-F238E27FC236}">
                <a16:creationId xmlns:a16="http://schemas.microsoft.com/office/drawing/2014/main" id="{6785BEC3-470B-4E7E-810A-8F9E6FE292F0}"/>
              </a:ext>
            </a:extLst>
          </p:cNvPr>
          <p:cNvSpPr>
            <a:spLocks noGrp="1"/>
          </p:cNvSpPr>
          <p:nvPr>
            <p:ph type="dt" idx="10"/>
          </p:nvPr>
        </p:nvSpPr>
        <p:spPr>
          <a:xfrm>
            <a:off x="192240" y="6489000"/>
            <a:ext cx="1943280" cy="359640"/>
          </a:xfrm>
          <a:prstGeom prst="rect">
            <a:avLst/>
          </a:prstGeom>
        </p:spPr>
        <p:txBody>
          <a:bodyPr anchor="ctr">
            <a:noAutofit/>
          </a:bodyPr>
          <a:lstStyle/>
          <a:p>
            <a:pPr>
              <a:lnSpc>
                <a:spcPct val="100000"/>
              </a:lnSpc>
            </a:pPr>
            <a:fld id="{4216526E-EBD5-44AC-9DC8-363037FE055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5" name="PlaceHolder 6">
            <a:extLst>
              <a:ext uri="{FF2B5EF4-FFF2-40B4-BE49-F238E27FC236}">
                <a16:creationId xmlns:a16="http://schemas.microsoft.com/office/drawing/2014/main" id="{F0A2B750-9633-4107-8A54-BA7CDF81CE6C}"/>
              </a:ext>
            </a:extLst>
          </p:cNvPr>
          <p:cNvSpPr>
            <a:spLocks noGrp="1"/>
          </p:cNvSpPr>
          <p:nvPr>
            <p:ph type="sldNum" idx="12"/>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6" name="PlaceHolder 5">
            <a:extLst>
              <a:ext uri="{FF2B5EF4-FFF2-40B4-BE49-F238E27FC236}">
                <a16:creationId xmlns:a16="http://schemas.microsoft.com/office/drawing/2014/main" id="{3F74A8AC-D195-4431-A702-D5FB1F916726}"/>
              </a:ext>
            </a:extLst>
          </p:cNvPr>
          <p:cNvSpPr>
            <a:spLocks noGrp="1"/>
          </p:cNvSpPr>
          <p:nvPr>
            <p:ph type="ftr" idx="13"/>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E06A5FE-CACA-4091-BEAC-B49067C18D26}"/>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ußzeilenplatzhalter 5">
            <a:extLst>
              <a:ext uri="{FF2B5EF4-FFF2-40B4-BE49-F238E27FC236}">
                <a16:creationId xmlns:a16="http://schemas.microsoft.com/office/drawing/2014/main" id="{E3E430B7-29BF-4838-9F96-CB62CFD60B7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7" name="Foliennummernplatzhalter 6">
            <a:extLst>
              <a:ext uri="{FF2B5EF4-FFF2-40B4-BE49-F238E27FC236}">
                <a16:creationId xmlns:a16="http://schemas.microsoft.com/office/drawing/2014/main" id="{C8BBFB00-EC11-49E1-98FD-9E2C05AA908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‹Nr.›</a:t>
            </a:fld>
            <a:endParaRPr lang="de-DE" sz="1200" b="0" strike="noStrike" spc="-1">
              <a:latin typeface="Times New Roman"/>
            </a:endParaRPr>
          </a:p>
        </p:txBody>
      </p:sp>
    </p:spTree>
    <p:extLst>
      <p:ext uri="{BB962C8B-B14F-4D97-AF65-F5344CB8AC3E}">
        <p14:creationId xmlns:p14="http://schemas.microsoft.com/office/powerpoint/2010/main" val="25663805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192240" y="719280"/>
            <a:ext cx="11807640" cy="45360"/>
          </a:xfrm>
          <a:prstGeom prst="rect">
            <a:avLst/>
          </a:prstGeom>
          <a:solidFill>
            <a:srgbClr val="C50259"/>
          </a:solidFill>
          <a:ln>
            <a:noFill/>
          </a:ln>
        </p:spPr>
        <p:style>
          <a:lnRef idx="2">
            <a:schemeClr val="accent1">
              <a:shade val="50000"/>
            </a:schemeClr>
          </a:lnRef>
          <a:fillRef idx="1">
            <a:schemeClr val="accent1"/>
          </a:fillRef>
          <a:effectRef idx="0">
            <a:schemeClr val="accent1"/>
          </a:effectRef>
          <a:fontRef idx="minor"/>
        </p:style>
      </p:sp>
      <p:pic>
        <p:nvPicPr>
          <p:cNvPr id="46" name="Picture 7" descr="ifw-logo"/>
          <p:cNvPicPr/>
          <p:nvPr/>
        </p:nvPicPr>
        <p:blipFill>
          <a:blip r:embed="rId7"/>
          <a:stretch/>
        </p:blipFill>
        <p:spPr>
          <a:xfrm>
            <a:off x="1229751" y="239288"/>
            <a:ext cx="505790" cy="368241"/>
          </a:xfrm>
          <a:prstGeom prst="rect">
            <a:avLst/>
          </a:prstGeom>
          <a:ln>
            <a:noFill/>
          </a:ln>
        </p:spPr>
      </p:pic>
      <p:sp>
        <p:nvSpPr>
          <p:cNvPr id="47" name="PlaceHolder 2"/>
          <p:cNvSpPr>
            <a:spLocks noGrp="1"/>
          </p:cNvSpPr>
          <p:nvPr>
            <p:ph type="body"/>
          </p:nvPr>
        </p:nvSpPr>
        <p:spPr>
          <a:xfrm>
            <a:off x="192240" y="981000"/>
            <a:ext cx="11807640" cy="5471640"/>
          </a:xfrm>
          <a:prstGeom prst="rect">
            <a:avLst/>
          </a:prstGeom>
        </p:spPr>
        <p:txBody>
          <a:bodyPr lIns="108000" tIns="72000" rIns="108000" bIns="72000">
            <a:noAutofit/>
          </a:bodyPr>
          <a:lstStyle/>
          <a:p>
            <a:pPr>
              <a:lnSpc>
                <a:spcPts val="2401"/>
              </a:lnSpc>
              <a:tabLst>
                <a:tab pos="0" algn="l"/>
              </a:tabLst>
            </a:pPr>
            <a:r>
              <a:rPr lang="de-DE" sz="1800" b="1" strike="noStrike" spc="-1" dirty="0">
                <a:solidFill>
                  <a:srgbClr val="000000"/>
                </a:solidFill>
                <a:latin typeface="Calibri"/>
              </a:rPr>
              <a:t>Mastertextformat bearbeiten</a:t>
            </a:r>
            <a:endParaRPr lang="de-DE" sz="1800" b="1" strike="noStrike" spc="-1" dirty="0">
              <a:solidFill>
                <a:srgbClr val="000000"/>
              </a:solidFill>
              <a:latin typeface="Arial"/>
            </a:endParaRPr>
          </a:p>
          <a:p>
            <a:pPr marL="36000" lvl="1">
              <a:lnSpc>
                <a:spcPts val="2401"/>
              </a:lnSpc>
              <a:spcBef>
                <a:spcPts val="201"/>
              </a:spcBef>
              <a:buClr>
                <a:srgbClr val="000000"/>
              </a:buClr>
              <a:buFont typeface="Arial"/>
              <a:buChar char="•"/>
              <a:tabLst>
                <a:tab pos="0" algn="l"/>
              </a:tabLst>
            </a:pPr>
            <a:r>
              <a:rPr lang="de-DE" sz="1600" b="0" strike="noStrike" spc="-1" dirty="0">
                <a:solidFill>
                  <a:srgbClr val="000000"/>
                </a:solidFill>
                <a:latin typeface="Calibri"/>
              </a:rPr>
              <a:t>Zweite Ebene</a:t>
            </a:r>
            <a:endParaRPr lang="de-DE" sz="1600" b="0" strike="noStrike" spc="-1" dirty="0">
              <a:solidFill>
                <a:srgbClr val="000000"/>
              </a:solidFill>
              <a:latin typeface="Arial"/>
            </a:endParaRPr>
          </a:p>
          <a:p>
            <a:pPr marL="360000" lvl="2" indent="180000">
              <a:lnSpc>
                <a:spcPts val="2401"/>
              </a:lnSpc>
              <a:spcBef>
                <a:spcPts val="201"/>
              </a:spcBef>
              <a:buClr>
                <a:srgbClr val="C5005A"/>
              </a:buClr>
              <a:buFont typeface="Symbol"/>
              <a:buChar char="-"/>
              <a:tabLst>
                <a:tab pos="0" algn="l"/>
              </a:tabLst>
            </a:pPr>
            <a:r>
              <a:rPr lang="de-DE" sz="1400" b="0" strike="noStrike" spc="-1" dirty="0">
                <a:solidFill>
                  <a:srgbClr val="000000"/>
                </a:solidFill>
                <a:latin typeface="Calibri"/>
              </a:rPr>
              <a:t>Dritte Ebene</a:t>
            </a:r>
            <a:endParaRPr lang="de-DE" sz="1400" b="0" strike="noStrike" spc="-1" dirty="0">
              <a:solidFill>
                <a:srgbClr val="000000"/>
              </a:solidFill>
              <a:latin typeface="Arial"/>
            </a:endParaRPr>
          </a:p>
          <a:p>
            <a:pPr marL="720000" lvl="3" indent="180000">
              <a:lnSpc>
                <a:spcPts val="2401"/>
              </a:lnSpc>
              <a:spcBef>
                <a:spcPts val="201"/>
              </a:spcBef>
              <a:buClr>
                <a:srgbClr val="C5005A"/>
              </a:buClr>
              <a:buFont typeface="Arial"/>
              <a:buChar char="&gt;"/>
              <a:tabLst>
                <a:tab pos="0" algn="l"/>
              </a:tabLst>
            </a:pPr>
            <a:r>
              <a:rPr lang="de-DE" sz="1200" b="0" strike="noStrike" spc="-1" dirty="0">
                <a:solidFill>
                  <a:srgbClr val="000000"/>
                </a:solidFill>
                <a:latin typeface="Calibri"/>
              </a:rPr>
              <a:t>Vierte Ebene</a:t>
            </a:r>
            <a:endParaRPr lang="de-DE" sz="1200" b="0" strike="noStrike" spc="-1" dirty="0">
              <a:solidFill>
                <a:srgbClr val="000000"/>
              </a:solidFill>
              <a:latin typeface="Arial"/>
            </a:endParaRPr>
          </a:p>
        </p:txBody>
      </p:sp>
      <p:sp>
        <p:nvSpPr>
          <p:cNvPr id="48" name="PlaceHolder 3"/>
          <p:cNvSpPr>
            <a:spLocks noGrp="1"/>
          </p:cNvSpPr>
          <p:nvPr>
            <p:ph type="title"/>
          </p:nvPr>
        </p:nvSpPr>
        <p:spPr>
          <a:xfrm>
            <a:off x="1895475" y="189000"/>
            <a:ext cx="10104285" cy="502920"/>
          </a:xfrm>
          <a:prstGeom prst="rect">
            <a:avLst/>
          </a:prstGeom>
        </p:spPr>
        <p:txBody>
          <a:bodyPr anchor="ctr">
            <a:noAutofit/>
          </a:bodyPr>
          <a:lstStyle/>
          <a:p>
            <a:pPr>
              <a:lnSpc>
                <a:spcPct val="100000"/>
              </a:lnSpc>
            </a:pPr>
            <a:r>
              <a:rPr lang="de-DE" sz="2800" b="1" strike="noStrike" spc="-1" dirty="0">
                <a:solidFill>
                  <a:srgbClr val="000000"/>
                </a:solidFill>
                <a:latin typeface="Calibri"/>
              </a:rPr>
              <a:t>Mastertitelformat bearbeiten</a:t>
            </a:r>
            <a:endParaRPr lang="de-DE" sz="2800" b="0" strike="noStrike" spc="-1" dirty="0">
              <a:solidFill>
                <a:srgbClr val="000000"/>
              </a:solidFill>
              <a:latin typeface="Arial"/>
            </a:endParaRPr>
          </a:p>
        </p:txBody>
      </p:sp>
      <p:sp>
        <p:nvSpPr>
          <p:cNvPr id="49" name="PlaceHolder 4"/>
          <p:cNvSpPr>
            <a:spLocks noGrp="1"/>
          </p:cNvSpPr>
          <p:nvPr>
            <p:ph type="dt"/>
          </p:nvPr>
        </p:nvSpPr>
        <p:spPr>
          <a:xfrm>
            <a:off x="192240" y="6489000"/>
            <a:ext cx="1943280" cy="359640"/>
          </a:xfrm>
          <a:prstGeom prst="rect">
            <a:avLst/>
          </a:prstGeom>
        </p:spPr>
        <p:txBody>
          <a:bodyPr anchor="ctr">
            <a:noAutofit/>
          </a:bodyPr>
          <a:lstStyle/>
          <a:p>
            <a:pPr>
              <a:lnSpc>
                <a:spcPct val="100000"/>
              </a:lnSpc>
            </a:pPr>
            <a:fld id="{521E05E8-E928-4AFF-A34B-A7DF793012F7}"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0" name="PlaceHolder 5"/>
          <p:cNvSpPr>
            <a:spLocks noGrp="1"/>
          </p:cNvSpPr>
          <p:nvPr>
            <p:ph type="ftr"/>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1" name="PlaceHolder 6"/>
          <p:cNvSpPr>
            <a:spLocks noGrp="1"/>
          </p:cNvSpPr>
          <p:nvPr>
            <p:ph type="sldNum"/>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pic>
        <p:nvPicPr>
          <p:cNvPr id="9" name="Grafik 8">
            <a:extLst>
              <a:ext uri="{FF2B5EF4-FFF2-40B4-BE49-F238E27FC236}">
                <a16:creationId xmlns:a16="http://schemas.microsoft.com/office/drawing/2014/main" id="{D85803D0-8E6B-4AD7-87D5-A4B41971F35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92240" y="239288"/>
            <a:ext cx="994989" cy="371811"/>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64" r:id="rId2"/>
    <p:sldLayoutId id="2147483665" r:id="rId3"/>
    <p:sldLayoutId id="2147483662" r:id="rId4"/>
    <p:sldLayoutId id="2147483687" r:id="rId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10.png"/><Relationship Id="rId7"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1.png"/><Relationship Id="rId10"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jpg"/><Relationship Id="rId11" Type="http://schemas.openxmlformats.org/officeDocument/2006/relationships/image" Target="../media/image31.png"/><Relationship Id="rId5" Type="http://schemas.openxmlformats.org/officeDocument/2006/relationships/image" Target="../media/image5.png"/><Relationship Id="rId15" Type="http://schemas.microsoft.com/office/2007/relationships/hdphoto" Target="../media/hdphoto5.wdp"/><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0.png"/><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png"/><Relationship Id="rId11" Type="http://schemas.microsoft.com/office/2007/relationships/hdphoto" Target="../media/hdphoto4.wdp"/><Relationship Id="rId5" Type="http://schemas.openxmlformats.org/officeDocument/2006/relationships/image" Target="../media/image28.jpg"/><Relationship Id="rId10" Type="http://schemas.openxmlformats.org/officeDocument/2006/relationships/image" Target="../media/image31.png"/><Relationship Id="rId4" Type="http://schemas.openxmlformats.org/officeDocument/2006/relationships/image" Target="../media/image5.png"/><Relationship Id="rId9" Type="http://schemas.microsoft.com/office/2007/relationships/hdphoto" Target="../media/hdphoto3.wdp"/><Relationship Id="rId14"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8.jpg"/><Relationship Id="rId7" Type="http://schemas.microsoft.com/office/2007/relationships/hdphoto" Target="../media/hdphoto3.wdp"/><Relationship Id="rId12"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27.png"/><Relationship Id="rId5" Type="http://schemas.microsoft.com/office/2007/relationships/hdphoto" Target="../media/hdphoto2.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4.wdp"/><Relationship Id="rId14" Type="http://schemas.microsoft.com/office/2007/relationships/hdphoto" Target="../media/hdphoto5.wdp"/></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29.png"/><Relationship Id="rId15" Type="http://schemas.microsoft.com/office/2007/relationships/hdphoto" Target="../media/hdphoto5.wdp"/><Relationship Id="rId10" Type="http://schemas.microsoft.com/office/2007/relationships/hdphoto" Target="../media/hdphoto4.wdp"/><Relationship Id="rId4" Type="http://schemas.openxmlformats.org/officeDocument/2006/relationships/image" Target="../media/image28.jpg"/><Relationship Id="rId9" Type="http://schemas.openxmlformats.org/officeDocument/2006/relationships/image" Target="../media/image31.png"/><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45.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60.png"/><Relationship Id="rId4" Type="http://schemas.openxmlformats.org/officeDocument/2006/relationships/image" Target="../media/image200.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47.png"/><Relationship Id="rId18" Type="http://schemas.openxmlformats.org/officeDocument/2006/relationships/image" Target="../media/image350.png"/><Relationship Id="rId3" Type="http://schemas.openxmlformats.org/officeDocument/2006/relationships/image" Target="../media/image230.png"/><Relationship Id="rId21" Type="http://schemas.openxmlformats.org/officeDocument/2006/relationships/image" Target="../media/image381.png"/><Relationship Id="rId7" Type="http://schemas.openxmlformats.org/officeDocument/2006/relationships/image" Target="../media/image271.png"/><Relationship Id="rId12" Type="http://schemas.openxmlformats.org/officeDocument/2006/relationships/image" Target="../media/image290.png"/><Relationship Id="rId17" Type="http://schemas.openxmlformats.org/officeDocument/2006/relationships/image" Target="../media/image340.png"/><Relationship Id="rId2" Type="http://schemas.openxmlformats.org/officeDocument/2006/relationships/notesSlide" Target="../notesSlides/notesSlide9.xml"/><Relationship Id="rId16" Type="http://schemas.openxmlformats.org/officeDocument/2006/relationships/image" Target="../media/image330.PNG"/><Relationship Id="rId20" Type="http://schemas.openxmlformats.org/officeDocument/2006/relationships/image" Target="../media/image371.pn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80.png"/><Relationship Id="rId24" Type="http://schemas.openxmlformats.org/officeDocument/2006/relationships/image" Target="../media/image410.png"/><Relationship Id="rId5" Type="http://schemas.openxmlformats.org/officeDocument/2006/relationships/image" Target="../media/image250.png"/><Relationship Id="rId15" Type="http://schemas.openxmlformats.org/officeDocument/2006/relationships/image" Target="../media/image48.png"/><Relationship Id="rId23" Type="http://schemas.openxmlformats.org/officeDocument/2006/relationships/image" Target="../media/image401.png"/><Relationship Id="rId10" Type="http://schemas.openxmlformats.org/officeDocument/2006/relationships/image" Target="../media/image270.png"/><Relationship Id="rId19" Type="http://schemas.openxmlformats.org/officeDocument/2006/relationships/image" Target="../media/image360.PNG"/><Relationship Id="rId4" Type="http://schemas.openxmlformats.org/officeDocument/2006/relationships/image" Target="../media/image240.png"/><Relationship Id="rId14" Type="http://schemas.openxmlformats.org/officeDocument/2006/relationships/image" Target="../media/image310.png"/><Relationship Id="rId22" Type="http://schemas.openxmlformats.org/officeDocument/2006/relationships/image" Target="../media/image391.png"/></Relationships>
</file>

<file path=ppt/slides/_rels/slide2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9.png"/><Relationship Id="rId18" Type="http://schemas.openxmlformats.org/officeDocument/2006/relationships/image" Target="../media/image470.png"/><Relationship Id="rId3" Type="http://schemas.openxmlformats.org/officeDocument/2006/relationships/image" Target="../media/image431.png"/><Relationship Id="rId7" Type="http://schemas.openxmlformats.org/officeDocument/2006/relationships/image" Target="../media/image370.png"/><Relationship Id="rId12" Type="http://schemas.openxmlformats.org/officeDocument/2006/relationships/image" Target="../media/image481.png"/><Relationship Id="rId17" Type="http://schemas.openxmlformats.org/officeDocument/2006/relationships/image" Target="../media/image51.png"/><Relationship Id="rId2" Type="http://schemas.openxmlformats.org/officeDocument/2006/relationships/image" Target="../media/image420.png"/><Relationship Id="rId16" Type="http://schemas.openxmlformats.org/officeDocument/2006/relationships/image" Target="../media/image50.png"/><Relationship Id="rId20" Type="http://schemas.openxmlformats.org/officeDocument/2006/relationships/image" Target="../media/image490.png"/><Relationship Id="rId1" Type="http://schemas.openxmlformats.org/officeDocument/2006/relationships/slideLayout" Target="../slideLayouts/slideLayout5.xml"/><Relationship Id="rId6" Type="http://schemas.openxmlformats.org/officeDocument/2006/relationships/image" Target="../media/image460.png"/><Relationship Id="rId11" Type="http://schemas.openxmlformats.org/officeDocument/2006/relationships/image" Target="../media/image471.png"/><Relationship Id="rId5" Type="http://schemas.openxmlformats.org/officeDocument/2006/relationships/image" Target="../media/image450.PNG"/><Relationship Id="rId15" Type="http://schemas.openxmlformats.org/officeDocument/2006/relationships/image" Target="../media/image440.png"/><Relationship Id="rId10" Type="http://schemas.openxmlformats.org/officeDocument/2006/relationships/image" Target="../media/image400.png"/><Relationship Id="rId19" Type="http://schemas.openxmlformats.org/officeDocument/2006/relationships/image" Target="../media/image480.png"/><Relationship Id="rId4" Type="http://schemas.openxmlformats.org/officeDocument/2006/relationships/image" Target="../media/image441.png"/><Relationship Id="rId9" Type="http://schemas.openxmlformats.org/officeDocument/2006/relationships/image" Target="../media/image390.png"/><Relationship Id="rId14" Type="http://schemas.openxmlformats.org/officeDocument/2006/relationships/image" Target="../media/image430.png"/></Relationships>
</file>

<file path=ppt/slides/_rels/slide27.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 Id="rId8"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0.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Virtual Kick-Off</a:t>
            </a:r>
            <a:br>
              <a:rPr sz="2900" dirty="0"/>
            </a:br>
            <a:r>
              <a:rPr lang="de-DE" sz="2900" b="1" strike="noStrike" spc="-1" dirty="0">
                <a:solidFill>
                  <a:srgbClr val="000000"/>
                </a:solidFill>
                <a:latin typeface="Calibri"/>
              </a:rPr>
              <a:t>Digital Twin </a:t>
            </a:r>
            <a:r>
              <a:rPr lang="de-DE" sz="2900" b="1" strike="noStrike" spc="-1" dirty="0" err="1">
                <a:solidFill>
                  <a:srgbClr val="000000"/>
                </a:solidFill>
                <a:latin typeface="Calibri"/>
              </a:rPr>
              <a:t>of</a:t>
            </a:r>
            <a:r>
              <a:rPr lang="de-DE" sz="2900" b="1" strike="noStrike" spc="-1" dirty="0">
                <a:solidFill>
                  <a:srgbClr val="000000"/>
                </a:solidFill>
                <a:latin typeface="Calibri"/>
              </a:rPr>
              <a:t> </a:t>
            </a:r>
            <a:r>
              <a:rPr lang="de-DE" sz="2900" b="1" strike="noStrike" spc="-1" dirty="0" err="1">
                <a:solidFill>
                  <a:srgbClr val="000000"/>
                </a:solidFill>
                <a:latin typeface="Calibri"/>
              </a:rPr>
              <a:t>Injection</a:t>
            </a:r>
            <a:r>
              <a:rPr lang="de-DE" sz="2900" b="1" strike="noStrike" spc="-1" dirty="0">
                <a:solidFill>
                  <a:srgbClr val="000000"/>
                </a:solidFill>
                <a:latin typeface="Calibri"/>
              </a:rPr>
              <a:t> </a:t>
            </a:r>
            <a:r>
              <a:rPr lang="de-DE" sz="2900" b="1" strike="noStrike" spc="-1" dirty="0" err="1">
                <a:solidFill>
                  <a:srgbClr val="000000"/>
                </a:solidFill>
                <a:latin typeface="Calibri"/>
              </a:rPr>
              <a:t>Molding</a:t>
            </a:r>
            <a:r>
              <a:rPr lang="de-DE" sz="2900" b="1" strike="noStrike" spc="-1" dirty="0">
                <a:solidFill>
                  <a:srgbClr val="000000"/>
                </a:solidFill>
                <a:latin typeface="Calibri"/>
              </a:rPr>
              <a:t> (DIM)</a:t>
            </a:r>
          </a:p>
          <a:p>
            <a:pPr algn="ctr">
              <a:lnSpc>
                <a:spcPct val="100000"/>
              </a:lnSpc>
            </a:pPr>
            <a:endParaRPr lang="de-DE" sz="2900" b="1" spc="-1" dirty="0">
              <a:solidFill>
                <a:srgbClr val="000000"/>
              </a:solidFill>
              <a:latin typeface="Calibri"/>
            </a:endParaRPr>
          </a:p>
          <a:p>
            <a:pPr algn="ctr">
              <a:lnSpc>
                <a:spcPct val="100000"/>
              </a:lnSpc>
            </a:pPr>
            <a:r>
              <a:rPr lang="de-DE" b="1" strike="noStrike" spc="-1" dirty="0">
                <a:solidFill>
                  <a:srgbClr val="000000"/>
                </a:solidFill>
                <a:latin typeface="Calibri"/>
              </a:rPr>
              <a:t>26.01.2021</a:t>
            </a:r>
            <a:endParaRPr lang="de-DE" sz="2900" b="0"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10</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Ellipse 1">
            <a:extLst>
              <a:ext uri="{FF2B5EF4-FFF2-40B4-BE49-F238E27FC236}">
                <a16:creationId xmlns:a16="http://schemas.microsoft.com/office/drawing/2014/main" id="{C041272B-10D1-4BFA-9D60-6FBFC8566AC7}"/>
              </a:ext>
            </a:extLst>
          </p:cNvPr>
          <p:cNvSpPr/>
          <p:nvPr/>
        </p:nvSpPr>
        <p:spPr>
          <a:xfrm>
            <a:off x="3411020" y="1962624"/>
            <a:ext cx="4952144" cy="1767155"/>
          </a:xfrm>
          <a:prstGeom prst="ellipse">
            <a:avLst/>
          </a:prstGeom>
          <a:solidFill>
            <a:srgbClr val="C50259">
              <a:alpha val="14902"/>
            </a:srgbClr>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solidFill>
                  <a:schemeClr val="tx1"/>
                </a:solidFill>
              </a:rPr>
              <a:t>Industrie 4.0</a:t>
            </a:r>
          </a:p>
        </p:txBody>
      </p:sp>
      <p:sp>
        <p:nvSpPr>
          <p:cNvPr id="5" name="Textfeld 4">
            <a:extLst>
              <a:ext uri="{FF2B5EF4-FFF2-40B4-BE49-F238E27FC236}">
                <a16:creationId xmlns:a16="http://schemas.microsoft.com/office/drawing/2014/main" id="{90A1604E-D96A-4BAF-BB46-549C155CAD4B}"/>
              </a:ext>
            </a:extLst>
          </p:cNvPr>
          <p:cNvSpPr txBox="1"/>
          <p:nvPr/>
        </p:nvSpPr>
        <p:spPr>
          <a:xfrm>
            <a:off x="8528345" y="2618082"/>
            <a:ext cx="2732926" cy="369332"/>
          </a:xfrm>
          <a:prstGeom prst="rect">
            <a:avLst/>
          </a:prstGeom>
          <a:noFill/>
        </p:spPr>
        <p:txBody>
          <a:bodyPr wrap="square" rtlCol="0">
            <a:spAutoFit/>
          </a:bodyPr>
          <a:lstStyle/>
          <a:p>
            <a:r>
              <a:rPr lang="de-DE" dirty="0"/>
              <a:t>Kostengünstige Sensorik</a:t>
            </a:r>
          </a:p>
        </p:txBody>
      </p:sp>
      <p:sp>
        <p:nvSpPr>
          <p:cNvPr id="12" name="Textfeld 11">
            <a:extLst>
              <a:ext uri="{FF2B5EF4-FFF2-40B4-BE49-F238E27FC236}">
                <a16:creationId xmlns:a16="http://schemas.microsoft.com/office/drawing/2014/main" id="{52F3D747-5144-439D-B0D2-C16CE98003F4}"/>
              </a:ext>
            </a:extLst>
          </p:cNvPr>
          <p:cNvSpPr txBox="1"/>
          <p:nvPr/>
        </p:nvSpPr>
        <p:spPr>
          <a:xfrm>
            <a:off x="8025618" y="1902100"/>
            <a:ext cx="3002622" cy="369332"/>
          </a:xfrm>
          <a:prstGeom prst="rect">
            <a:avLst/>
          </a:prstGeom>
          <a:noFill/>
        </p:spPr>
        <p:txBody>
          <a:bodyPr wrap="square" rtlCol="0">
            <a:spAutoFit/>
          </a:bodyPr>
          <a:lstStyle/>
          <a:p>
            <a:r>
              <a:rPr lang="de-DE" dirty="0"/>
              <a:t>Große Speichermöglichkeiten</a:t>
            </a:r>
          </a:p>
        </p:txBody>
      </p:sp>
      <p:sp>
        <p:nvSpPr>
          <p:cNvPr id="13" name="Textfeld 12">
            <a:extLst>
              <a:ext uri="{FF2B5EF4-FFF2-40B4-BE49-F238E27FC236}">
                <a16:creationId xmlns:a16="http://schemas.microsoft.com/office/drawing/2014/main" id="{B3FB0ED7-2F62-4DDA-8B9D-185375B6C8B6}"/>
              </a:ext>
            </a:extLst>
          </p:cNvPr>
          <p:cNvSpPr txBox="1"/>
          <p:nvPr/>
        </p:nvSpPr>
        <p:spPr>
          <a:xfrm>
            <a:off x="4729237" y="1436816"/>
            <a:ext cx="2732926" cy="369332"/>
          </a:xfrm>
          <a:prstGeom prst="rect">
            <a:avLst/>
          </a:prstGeom>
          <a:noFill/>
        </p:spPr>
        <p:txBody>
          <a:bodyPr wrap="square" rtlCol="0">
            <a:spAutoFit/>
          </a:bodyPr>
          <a:lstStyle/>
          <a:p>
            <a:r>
              <a:rPr lang="de-DE" dirty="0"/>
              <a:t>Eingebettete Systeme</a:t>
            </a:r>
          </a:p>
        </p:txBody>
      </p:sp>
      <p:sp>
        <p:nvSpPr>
          <p:cNvPr id="14" name="Textfeld 13">
            <a:extLst>
              <a:ext uri="{FF2B5EF4-FFF2-40B4-BE49-F238E27FC236}">
                <a16:creationId xmlns:a16="http://schemas.microsoft.com/office/drawing/2014/main" id="{4D07CB0C-2C35-416B-98E1-C02A5EDFEE11}"/>
              </a:ext>
            </a:extLst>
          </p:cNvPr>
          <p:cNvSpPr txBox="1"/>
          <p:nvPr/>
        </p:nvSpPr>
        <p:spPr>
          <a:xfrm>
            <a:off x="1857828" y="1860719"/>
            <a:ext cx="2732926" cy="369332"/>
          </a:xfrm>
          <a:prstGeom prst="rect">
            <a:avLst/>
          </a:prstGeom>
          <a:noFill/>
        </p:spPr>
        <p:txBody>
          <a:bodyPr wrap="square" rtlCol="0">
            <a:spAutoFit/>
          </a:bodyPr>
          <a:lstStyle/>
          <a:p>
            <a:r>
              <a:rPr lang="de-DE" dirty="0"/>
              <a:t>Internet </a:t>
            </a:r>
            <a:r>
              <a:rPr lang="de-DE" dirty="0" err="1"/>
              <a:t>of</a:t>
            </a:r>
            <a:r>
              <a:rPr lang="de-DE" dirty="0"/>
              <a:t> Things</a:t>
            </a:r>
          </a:p>
        </p:txBody>
      </p:sp>
      <p:sp>
        <p:nvSpPr>
          <p:cNvPr id="15" name="Textfeld 14">
            <a:extLst>
              <a:ext uri="{FF2B5EF4-FFF2-40B4-BE49-F238E27FC236}">
                <a16:creationId xmlns:a16="http://schemas.microsoft.com/office/drawing/2014/main" id="{2CEDBA12-E5B4-4217-AEE1-2E214E8769B5}"/>
              </a:ext>
            </a:extLst>
          </p:cNvPr>
          <p:cNvSpPr txBox="1"/>
          <p:nvPr/>
        </p:nvSpPr>
        <p:spPr>
          <a:xfrm>
            <a:off x="7930576" y="3373615"/>
            <a:ext cx="3729519" cy="369332"/>
          </a:xfrm>
          <a:prstGeom prst="rect">
            <a:avLst/>
          </a:prstGeom>
          <a:noFill/>
        </p:spPr>
        <p:txBody>
          <a:bodyPr wrap="square" rtlCol="0">
            <a:spAutoFit/>
          </a:bodyPr>
          <a:lstStyle/>
          <a:p>
            <a:r>
              <a:rPr lang="de-DE" dirty="0"/>
              <a:t>Big Data Analytics und Technologien</a:t>
            </a:r>
          </a:p>
        </p:txBody>
      </p:sp>
      <p:sp>
        <p:nvSpPr>
          <p:cNvPr id="16" name="Textfeld 15">
            <a:extLst>
              <a:ext uri="{FF2B5EF4-FFF2-40B4-BE49-F238E27FC236}">
                <a16:creationId xmlns:a16="http://schemas.microsoft.com/office/drawing/2014/main" id="{597B5861-7F24-4BE8-833F-A8DB742D3030}"/>
              </a:ext>
            </a:extLst>
          </p:cNvPr>
          <p:cNvSpPr txBox="1"/>
          <p:nvPr/>
        </p:nvSpPr>
        <p:spPr>
          <a:xfrm>
            <a:off x="323273" y="2618082"/>
            <a:ext cx="3087747" cy="369332"/>
          </a:xfrm>
          <a:prstGeom prst="rect">
            <a:avLst/>
          </a:prstGeom>
          <a:noFill/>
        </p:spPr>
        <p:txBody>
          <a:bodyPr wrap="square" rtlCol="0">
            <a:spAutoFit/>
          </a:bodyPr>
          <a:lstStyle/>
          <a:p>
            <a:r>
              <a:rPr lang="de-DE" dirty="0"/>
              <a:t>Cyber-Physische Systeme (CPS)</a:t>
            </a:r>
          </a:p>
        </p:txBody>
      </p:sp>
      <p:sp>
        <p:nvSpPr>
          <p:cNvPr id="17" name="Textfeld 16">
            <a:extLst>
              <a:ext uri="{FF2B5EF4-FFF2-40B4-BE49-F238E27FC236}">
                <a16:creationId xmlns:a16="http://schemas.microsoft.com/office/drawing/2014/main" id="{F13B4828-6A0B-445F-9F26-0DED7C51AE5C}"/>
              </a:ext>
            </a:extLst>
          </p:cNvPr>
          <p:cNvSpPr txBox="1"/>
          <p:nvPr/>
        </p:nvSpPr>
        <p:spPr>
          <a:xfrm>
            <a:off x="1972638" y="4261095"/>
            <a:ext cx="7922170" cy="923330"/>
          </a:xfrm>
          <a:prstGeom prst="rect">
            <a:avLst/>
          </a:prstGeom>
          <a:noFill/>
        </p:spPr>
        <p:txBody>
          <a:bodyPr wrap="square" rtlCol="0">
            <a:spAutoFit/>
          </a:bodyPr>
          <a:lstStyle/>
          <a:p>
            <a:r>
              <a:rPr lang="de-DE" dirty="0">
                <a:sym typeface="Wingdings" panose="05000000000000000000" pitchFamily="2" charset="2"/>
              </a:rPr>
              <a:t>Zunehmende Digitalisierung und Vernetzung im Rahmen von Industrie 4.0 eröffnen innovative Möglichkeiten für die qualitätsorientierte und datengetriebene Weiterentwicklung und Optimierung von Produkten und Prozessen.</a:t>
            </a:r>
          </a:p>
        </p:txBody>
      </p:sp>
      <p:sp>
        <p:nvSpPr>
          <p:cNvPr id="18" name="Textfeld 17">
            <a:extLst>
              <a:ext uri="{FF2B5EF4-FFF2-40B4-BE49-F238E27FC236}">
                <a16:creationId xmlns:a16="http://schemas.microsoft.com/office/drawing/2014/main" id="{0FFD756E-BA8A-47C9-A848-8D8D52F8170A}"/>
              </a:ext>
            </a:extLst>
          </p:cNvPr>
          <p:cNvSpPr txBox="1"/>
          <p:nvPr/>
        </p:nvSpPr>
        <p:spPr>
          <a:xfrm>
            <a:off x="1972638" y="3394145"/>
            <a:ext cx="3087747" cy="369332"/>
          </a:xfrm>
          <a:prstGeom prst="rect">
            <a:avLst/>
          </a:prstGeom>
          <a:noFill/>
        </p:spPr>
        <p:txBody>
          <a:bodyPr wrap="square" rtlCol="0">
            <a:spAutoFit/>
          </a:bodyPr>
          <a:lstStyle/>
          <a:p>
            <a:r>
              <a:rPr lang="de-DE" dirty="0"/>
              <a:t>Digitale Zwillinge</a:t>
            </a:r>
          </a:p>
        </p:txBody>
      </p:sp>
      <p:sp>
        <p:nvSpPr>
          <p:cNvPr id="19" name="Textfeld 18">
            <a:extLst>
              <a:ext uri="{FF2B5EF4-FFF2-40B4-BE49-F238E27FC236}">
                <a16:creationId xmlns:a16="http://schemas.microsoft.com/office/drawing/2014/main" id="{B5E37865-EF17-4D29-8268-DC1BCBA0E4C5}"/>
              </a:ext>
            </a:extLst>
          </p:cNvPr>
          <p:cNvSpPr txBox="1"/>
          <p:nvPr/>
        </p:nvSpPr>
        <p:spPr>
          <a:xfrm>
            <a:off x="1495136" y="5262394"/>
            <a:ext cx="9201128" cy="923330"/>
          </a:xfrm>
          <a:prstGeom prst="rect">
            <a:avLst/>
          </a:prstGeom>
          <a:noFill/>
        </p:spPr>
        <p:txBody>
          <a:bodyPr wrap="square" rtlCol="0">
            <a:spAutoFit/>
          </a:bodyPr>
          <a:lstStyle/>
          <a:p>
            <a:pPr lvl="1"/>
            <a:r>
              <a:rPr lang="de-DE" dirty="0">
                <a:sym typeface="Wingdings" panose="05000000000000000000" pitchFamily="2" charset="2"/>
              </a:rPr>
              <a:t>Digitale Zwillinge</a:t>
            </a:r>
          </a:p>
          <a:p>
            <a:pPr marL="742950" lvl="1" indent="-285750">
              <a:buFont typeface="Arial" panose="020B0604020202020204" pitchFamily="34" charset="0"/>
              <a:buChar char="•"/>
            </a:pPr>
            <a:r>
              <a:rPr lang="de-DE" dirty="0">
                <a:sym typeface="Wingdings" panose="05000000000000000000" pitchFamily="2" charset="2"/>
              </a:rPr>
              <a:t>virtuelle, dynamische Repräsentation der realen Prozesskette</a:t>
            </a:r>
          </a:p>
          <a:p>
            <a:pPr marL="742950" lvl="1" indent="-285750">
              <a:buFont typeface="Arial" panose="020B0604020202020204" pitchFamily="34" charset="0"/>
              <a:buChar char="•"/>
            </a:pPr>
            <a:r>
              <a:rPr lang="de-DE" dirty="0">
                <a:sym typeface="Wingdings" panose="05000000000000000000" pitchFamily="2" charset="2"/>
              </a:rPr>
              <a:t>Erfassung, Integration und Verknüpfung von Daten entlang des Herstellungsprozesses</a:t>
            </a:r>
            <a:endParaRPr lang="de-DE" dirty="0"/>
          </a:p>
        </p:txBody>
      </p:sp>
    </p:spTree>
    <p:extLst>
      <p:ext uri="{BB962C8B-B14F-4D97-AF65-F5344CB8AC3E}">
        <p14:creationId xmlns:p14="http://schemas.microsoft.com/office/powerpoint/2010/main" val="427399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17"/>
                                        </p:tgtEl>
                                        <p:attrNameLst>
                                          <p:attrName>style.opacity</p:attrName>
                                        </p:attrNameLst>
                                      </p:cBhvr>
                                      <p:to>
                                        <p:strVal val="0.5"/>
                                      </p:to>
                                    </p:set>
                                    <p:animEffect filter="image" prLst="opacity: 0.5">
                                      <p:cBhvr rctx="IE">
                                        <p:cTn id="29" dur="indefinite"/>
                                        <p:tgtEl>
                                          <p:spTgt spid="17"/>
                                        </p:tgtEl>
                                      </p:cBhvr>
                                    </p:animEffect>
                                  </p:childTnLst>
                                </p:cTn>
                              </p:par>
                              <p:par>
                                <p:cTn id="30" presetID="9" presetClass="emph" presetSubtype="0" grpId="1" nodeType="withEffect">
                                  <p:stCondLst>
                                    <p:cond delay="0"/>
                                  </p:stCondLst>
                                  <p:childTnLst>
                                    <p:set>
                                      <p:cBhvr>
                                        <p:cTn id="31" dur="indefinite"/>
                                        <p:tgtEl>
                                          <p:spTgt spid="18"/>
                                        </p:tgtEl>
                                        <p:attrNameLst>
                                          <p:attrName>style.opacity</p:attrName>
                                        </p:attrNameLst>
                                      </p:cBhvr>
                                      <p:to>
                                        <p:strVal val="0.5"/>
                                      </p:to>
                                    </p:set>
                                    <p:animEffect filter="image" prLst="opacity: 0.5">
                                      <p:cBhvr rctx="IE">
                                        <p:cTn id="32" dur="indefinite"/>
                                        <p:tgtEl>
                                          <p:spTgt spid="18"/>
                                        </p:tgtEl>
                                      </p:cBhvr>
                                    </p:animEffect>
                                  </p:childTnLst>
                                </p:cTn>
                              </p:par>
                              <p:par>
                                <p:cTn id="33" presetID="9" presetClass="emph" presetSubtype="0" grpId="1" nodeType="withEffect">
                                  <p:stCondLst>
                                    <p:cond delay="0"/>
                                  </p:stCondLst>
                                  <p:childTnLst>
                                    <p:set>
                                      <p:cBhvr>
                                        <p:cTn id="34" dur="indefinite"/>
                                        <p:tgtEl>
                                          <p:spTgt spid="15"/>
                                        </p:tgtEl>
                                        <p:attrNameLst>
                                          <p:attrName>style.opacity</p:attrName>
                                        </p:attrNameLst>
                                      </p:cBhvr>
                                      <p:to>
                                        <p:strVal val="0.5"/>
                                      </p:to>
                                    </p:set>
                                    <p:animEffect filter="image" prLst="opacity: 0.5">
                                      <p:cBhvr rctx="IE">
                                        <p:cTn id="35" dur="indefinite"/>
                                        <p:tgtEl>
                                          <p:spTgt spid="15"/>
                                        </p:tgtEl>
                                      </p:cBhvr>
                                    </p:animEffect>
                                  </p:childTnLst>
                                </p:cTn>
                              </p:par>
                              <p:par>
                                <p:cTn id="36" presetID="9" presetClass="emph" presetSubtype="0" grpId="1" nodeType="withEffect">
                                  <p:stCondLst>
                                    <p:cond delay="0"/>
                                  </p:stCondLst>
                                  <p:childTnLst>
                                    <p:set>
                                      <p:cBhvr>
                                        <p:cTn id="37" dur="indefinite"/>
                                        <p:tgtEl>
                                          <p:spTgt spid="12"/>
                                        </p:tgtEl>
                                        <p:attrNameLst>
                                          <p:attrName>style.opacity</p:attrName>
                                        </p:attrNameLst>
                                      </p:cBhvr>
                                      <p:to>
                                        <p:strVal val="0.5"/>
                                      </p:to>
                                    </p:set>
                                    <p:animEffect filter="image" prLst="opacity: 0.5">
                                      <p:cBhvr rctx="IE">
                                        <p:cTn id="38" dur="indefinite"/>
                                        <p:tgtEl>
                                          <p:spTgt spid="12"/>
                                        </p:tgtEl>
                                      </p:cBhvr>
                                    </p:animEffect>
                                  </p:childTnLst>
                                </p:cTn>
                              </p:par>
                              <p:par>
                                <p:cTn id="39" presetID="9" presetClass="emph" presetSubtype="0" grpId="1" nodeType="withEffect">
                                  <p:stCondLst>
                                    <p:cond delay="0"/>
                                  </p:stCondLst>
                                  <p:childTnLst>
                                    <p:set>
                                      <p:cBhvr>
                                        <p:cTn id="40" dur="indefinite"/>
                                        <p:tgtEl>
                                          <p:spTgt spid="13"/>
                                        </p:tgtEl>
                                        <p:attrNameLst>
                                          <p:attrName>style.opacity</p:attrName>
                                        </p:attrNameLst>
                                      </p:cBhvr>
                                      <p:to>
                                        <p:strVal val="0.5"/>
                                      </p:to>
                                    </p:set>
                                    <p:animEffect filter="image" prLst="opacity: 0.5">
                                      <p:cBhvr rctx="IE">
                                        <p:cTn id="41" dur="indefinite"/>
                                        <p:tgtEl>
                                          <p:spTgt spid="13"/>
                                        </p:tgtEl>
                                      </p:cBhvr>
                                    </p:animEffect>
                                  </p:childTnLst>
                                </p:cTn>
                              </p:par>
                              <p:par>
                                <p:cTn id="42" presetID="9" presetClass="emph" presetSubtype="0" grpId="1" nodeType="withEffect">
                                  <p:stCondLst>
                                    <p:cond delay="0"/>
                                  </p:stCondLst>
                                  <p:childTnLst>
                                    <p:set>
                                      <p:cBhvr>
                                        <p:cTn id="43" dur="indefinite"/>
                                        <p:tgtEl>
                                          <p:spTgt spid="5"/>
                                        </p:tgtEl>
                                        <p:attrNameLst>
                                          <p:attrName>style.opacity</p:attrName>
                                        </p:attrNameLst>
                                      </p:cBhvr>
                                      <p:to>
                                        <p:strVal val="0.5"/>
                                      </p:to>
                                    </p:set>
                                    <p:animEffect filter="image" prLst="opacity: 0.5">
                                      <p:cBhvr rctx="IE">
                                        <p:cTn id="44" dur="indefinite"/>
                                        <p:tgtEl>
                                          <p:spTgt spid="5"/>
                                        </p:tgtEl>
                                      </p:cBhvr>
                                    </p:animEffect>
                                  </p:childTnLst>
                                </p:cTn>
                              </p:par>
                              <p:par>
                                <p:cTn id="45" presetID="9" presetClass="emph" presetSubtype="0" grpId="1" nodeType="withEffect">
                                  <p:stCondLst>
                                    <p:cond delay="0"/>
                                  </p:stCondLst>
                                  <p:childTnLst>
                                    <p:set>
                                      <p:cBhvr>
                                        <p:cTn id="46" dur="indefinite"/>
                                        <p:tgtEl>
                                          <p:spTgt spid="14"/>
                                        </p:tgtEl>
                                        <p:attrNameLst>
                                          <p:attrName>style.opacity</p:attrName>
                                        </p:attrNameLst>
                                      </p:cBhvr>
                                      <p:to>
                                        <p:strVal val="0.5"/>
                                      </p:to>
                                    </p:set>
                                    <p:animEffect filter="image" prLst="opacity: 0.5">
                                      <p:cBhvr rctx="IE">
                                        <p:cTn id="47" dur="indefinite"/>
                                        <p:tgtEl>
                                          <p:spTgt spid="14"/>
                                        </p:tgtEl>
                                      </p:cBhvr>
                                    </p:animEffect>
                                  </p:childTnLst>
                                </p:cTn>
                              </p:par>
                              <p:par>
                                <p:cTn id="48" presetID="9" presetClass="emph" presetSubtype="0" grpId="1" nodeType="withEffect">
                                  <p:stCondLst>
                                    <p:cond delay="0"/>
                                  </p:stCondLst>
                                  <p:childTnLst>
                                    <p:set>
                                      <p:cBhvr>
                                        <p:cTn id="49" dur="indefinite"/>
                                        <p:tgtEl>
                                          <p:spTgt spid="16"/>
                                        </p:tgtEl>
                                        <p:attrNameLst>
                                          <p:attrName>style.opacity</p:attrName>
                                        </p:attrNameLst>
                                      </p:cBhvr>
                                      <p:to>
                                        <p:strVal val="0.5"/>
                                      </p:to>
                                    </p:set>
                                    <p:animEffect filter="image" prLst="opacity: 0.5">
                                      <p:cBhvr rctx="IE">
                                        <p:cTn id="50" dur="indefinite"/>
                                        <p:tgtEl>
                                          <p:spTgt spid="16"/>
                                        </p:tgtEl>
                                      </p:cBhvr>
                                    </p:animEffect>
                                  </p:childTnLst>
                                </p:cTn>
                              </p:par>
                              <p:par>
                                <p:cTn id="51" presetID="9" presetClass="emph" presetSubtype="0" grpId="1" nodeType="withEffect">
                                  <p:stCondLst>
                                    <p:cond delay="0"/>
                                  </p:stCondLst>
                                  <p:childTnLst>
                                    <p:set>
                                      <p:cBhvr>
                                        <p:cTn id="52" dur="indefinite"/>
                                        <p:tgtEl>
                                          <p:spTgt spid="2"/>
                                        </p:tgtEl>
                                        <p:attrNameLst>
                                          <p:attrName>style.opacity</p:attrName>
                                        </p:attrNameLst>
                                      </p:cBhvr>
                                      <p:to>
                                        <p:strVal val="0.5"/>
                                      </p:to>
                                    </p:set>
                                    <p:animEffect filter="image" prLst="opacity: 0.5">
                                      <p:cBhvr rctx="IE">
                                        <p:cTn id="53" dur="indefinite"/>
                                        <p:tgtEl>
                                          <p:spTgt spid="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11</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2300025"/>
            <a:ext cx="11807760" cy="2725895"/>
          </a:xfrm>
          <a:prstGeom prst="rect">
            <a:avLst/>
          </a:prstGeom>
        </p:spPr>
      </p:pic>
      <p:sp>
        <p:nvSpPr>
          <p:cNvPr id="9" name="Textfeld 8">
            <a:extLst>
              <a:ext uri="{FF2B5EF4-FFF2-40B4-BE49-F238E27FC236}">
                <a16:creationId xmlns:a16="http://schemas.microsoft.com/office/drawing/2014/main" id="{BE9498ED-3C4D-4B54-B4C2-13525C8E863A}"/>
              </a:ext>
            </a:extLst>
          </p:cNvPr>
          <p:cNvSpPr txBox="1"/>
          <p:nvPr/>
        </p:nvSpPr>
        <p:spPr>
          <a:xfrm>
            <a:off x="831760" y="928338"/>
            <a:ext cx="10121585" cy="1200329"/>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Heterogene IT-Landschaft (Daten über verschiedene Systeme verteilt)</a:t>
            </a:r>
          </a:p>
          <a:p>
            <a:pPr marL="285750" indent="-285750">
              <a:buFont typeface="Arial" panose="020B0604020202020204" pitchFamily="34" charset="0"/>
              <a:buChar char="•"/>
            </a:pPr>
            <a:r>
              <a:rPr lang="de-DE" dirty="0"/>
              <a:t>Aufzeichnung, Visualisierung und Verarbeitung der Prozessdaten der einzelnen Schritte geschieht fast ausschließlich durch die maschineninterne Software</a:t>
            </a:r>
          </a:p>
        </p:txBody>
      </p:sp>
      <p:sp>
        <p:nvSpPr>
          <p:cNvPr id="11" name="Textfeld 10">
            <a:extLst>
              <a:ext uri="{FF2B5EF4-FFF2-40B4-BE49-F238E27FC236}">
                <a16:creationId xmlns:a16="http://schemas.microsoft.com/office/drawing/2014/main" id="{10E81CD6-601F-4F14-B523-D606052AB82B}"/>
              </a:ext>
            </a:extLst>
          </p:cNvPr>
          <p:cNvSpPr txBox="1"/>
          <p:nvPr/>
        </p:nvSpPr>
        <p:spPr>
          <a:xfrm>
            <a:off x="831760" y="924497"/>
            <a:ext cx="10121585" cy="646331"/>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Einzelne Prozessschritte finden an unterschiedlichen Standorten statt, daher kaum Schnittstellen</a:t>
            </a:r>
          </a:p>
        </p:txBody>
      </p:sp>
      <p:sp>
        <p:nvSpPr>
          <p:cNvPr id="4" name="Rechteck: abgerundete Ecken 3">
            <a:extLst>
              <a:ext uri="{FF2B5EF4-FFF2-40B4-BE49-F238E27FC236}">
                <a16:creationId xmlns:a16="http://schemas.microsoft.com/office/drawing/2014/main" id="{7C5AF092-D607-4333-99E2-F2B3AB6AC843}"/>
              </a:ext>
            </a:extLst>
          </p:cNvPr>
          <p:cNvSpPr/>
          <p:nvPr/>
        </p:nvSpPr>
        <p:spPr>
          <a:xfrm>
            <a:off x="291830" y="2132508"/>
            <a:ext cx="3832698"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abgerundete Ecken 12">
            <a:extLst>
              <a:ext uri="{FF2B5EF4-FFF2-40B4-BE49-F238E27FC236}">
                <a16:creationId xmlns:a16="http://schemas.microsoft.com/office/drawing/2014/main" id="{5685F5BC-08F5-45ED-AFD3-2C9D8A64BDB8}"/>
              </a:ext>
            </a:extLst>
          </p:cNvPr>
          <p:cNvSpPr/>
          <p:nvPr/>
        </p:nvSpPr>
        <p:spPr>
          <a:xfrm>
            <a:off x="4196527" y="2132508"/>
            <a:ext cx="4743191"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CBB5FBC5-EBEE-4EDD-8B78-64B1F81DD1B7}"/>
              </a:ext>
            </a:extLst>
          </p:cNvPr>
          <p:cNvSpPr/>
          <p:nvPr/>
        </p:nvSpPr>
        <p:spPr>
          <a:xfrm>
            <a:off x="9011717" y="2124826"/>
            <a:ext cx="2888453"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9CAC192A-F820-4C6A-B270-06A3B72EA5BC}"/>
              </a:ext>
            </a:extLst>
          </p:cNvPr>
          <p:cNvSpPr txBox="1"/>
          <p:nvPr/>
        </p:nvSpPr>
        <p:spPr>
          <a:xfrm>
            <a:off x="313761" y="5015172"/>
            <a:ext cx="3054485" cy="646331"/>
          </a:xfrm>
          <a:prstGeom prst="rect">
            <a:avLst/>
          </a:prstGeom>
          <a:noFill/>
        </p:spPr>
        <p:txBody>
          <a:bodyPr wrap="square" rtlCol="0">
            <a:spAutoFit/>
          </a:bodyPr>
          <a:lstStyle/>
          <a:p>
            <a:r>
              <a:rPr lang="de-DE" dirty="0"/>
              <a:t>Maschine A</a:t>
            </a:r>
          </a:p>
          <a:p>
            <a:r>
              <a:rPr lang="de-DE" dirty="0"/>
              <a:t>Software W</a:t>
            </a:r>
          </a:p>
        </p:txBody>
      </p:sp>
      <p:sp>
        <p:nvSpPr>
          <p:cNvPr id="16" name="Textfeld 15">
            <a:extLst>
              <a:ext uri="{FF2B5EF4-FFF2-40B4-BE49-F238E27FC236}">
                <a16:creationId xmlns:a16="http://schemas.microsoft.com/office/drawing/2014/main" id="{3EE8260F-3873-4133-B29D-24E2B719CE02}"/>
              </a:ext>
            </a:extLst>
          </p:cNvPr>
          <p:cNvSpPr txBox="1"/>
          <p:nvPr/>
        </p:nvSpPr>
        <p:spPr>
          <a:xfrm>
            <a:off x="4224118" y="5015171"/>
            <a:ext cx="3054485" cy="646331"/>
          </a:xfrm>
          <a:prstGeom prst="rect">
            <a:avLst/>
          </a:prstGeom>
          <a:noFill/>
        </p:spPr>
        <p:txBody>
          <a:bodyPr wrap="square" rtlCol="0">
            <a:spAutoFit/>
          </a:bodyPr>
          <a:lstStyle/>
          <a:p>
            <a:r>
              <a:rPr lang="de-DE" dirty="0"/>
              <a:t>Maschine C</a:t>
            </a:r>
          </a:p>
          <a:p>
            <a:r>
              <a:rPr lang="de-DE" dirty="0"/>
              <a:t>Software Y</a:t>
            </a:r>
          </a:p>
        </p:txBody>
      </p:sp>
      <p:sp>
        <p:nvSpPr>
          <p:cNvPr id="17" name="Textfeld 16">
            <a:extLst>
              <a:ext uri="{FF2B5EF4-FFF2-40B4-BE49-F238E27FC236}">
                <a16:creationId xmlns:a16="http://schemas.microsoft.com/office/drawing/2014/main" id="{C1A8906F-C9BE-4D7B-93BB-5CE87F871676}"/>
              </a:ext>
            </a:extLst>
          </p:cNvPr>
          <p:cNvSpPr txBox="1"/>
          <p:nvPr/>
        </p:nvSpPr>
        <p:spPr>
          <a:xfrm>
            <a:off x="9011717" y="5015170"/>
            <a:ext cx="3054485" cy="646331"/>
          </a:xfrm>
          <a:prstGeom prst="rect">
            <a:avLst/>
          </a:prstGeom>
          <a:noFill/>
        </p:spPr>
        <p:txBody>
          <a:bodyPr wrap="square" rtlCol="0">
            <a:spAutoFit/>
          </a:bodyPr>
          <a:lstStyle/>
          <a:p>
            <a:r>
              <a:rPr lang="de-DE" dirty="0"/>
              <a:t>Maschine D</a:t>
            </a:r>
          </a:p>
          <a:p>
            <a:r>
              <a:rPr lang="de-DE" dirty="0"/>
              <a:t>Software Z</a:t>
            </a:r>
          </a:p>
        </p:txBody>
      </p:sp>
      <p:sp>
        <p:nvSpPr>
          <p:cNvPr id="18" name="Textfeld 17">
            <a:extLst>
              <a:ext uri="{FF2B5EF4-FFF2-40B4-BE49-F238E27FC236}">
                <a16:creationId xmlns:a16="http://schemas.microsoft.com/office/drawing/2014/main" id="{F502C0DF-FB0C-4CBE-9500-34192D96ADBC}"/>
              </a:ext>
            </a:extLst>
          </p:cNvPr>
          <p:cNvSpPr txBox="1"/>
          <p:nvPr/>
        </p:nvSpPr>
        <p:spPr>
          <a:xfrm>
            <a:off x="831760" y="928338"/>
            <a:ext cx="10121585" cy="923330"/>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Unterschiedliche Bezugsebenen</a:t>
            </a:r>
          </a:p>
          <a:p>
            <a:pPr marL="285750" indent="-285750">
              <a:buFont typeface="Arial" panose="020B0604020202020204" pitchFamily="34" charset="0"/>
              <a:buChar char="•"/>
            </a:pPr>
            <a:r>
              <a:rPr lang="de-DE" dirty="0"/>
              <a:t>Verknüpfung der Daten schwierig</a:t>
            </a:r>
          </a:p>
        </p:txBody>
      </p:sp>
      <p:sp>
        <p:nvSpPr>
          <p:cNvPr id="19" name="Textfeld 18">
            <a:extLst>
              <a:ext uri="{FF2B5EF4-FFF2-40B4-BE49-F238E27FC236}">
                <a16:creationId xmlns:a16="http://schemas.microsoft.com/office/drawing/2014/main" id="{3998CE48-6E7F-4DBA-8D92-6D9189FF3300}"/>
              </a:ext>
            </a:extLst>
          </p:cNvPr>
          <p:cNvSpPr txBox="1"/>
          <p:nvPr/>
        </p:nvSpPr>
        <p:spPr>
          <a:xfrm>
            <a:off x="2746731" y="5015169"/>
            <a:ext cx="3054485" cy="646331"/>
          </a:xfrm>
          <a:prstGeom prst="rect">
            <a:avLst/>
          </a:prstGeom>
          <a:noFill/>
        </p:spPr>
        <p:txBody>
          <a:bodyPr wrap="square" rtlCol="0">
            <a:spAutoFit/>
          </a:bodyPr>
          <a:lstStyle/>
          <a:p>
            <a:r>
              <a:rPr lang="de-DE" dirty="0"/>
              <a:t>Maschine B</a:t>
            </a:r>
          </a:p>
          <a:p>
            <a:r>
              <a:rPr lang="de-DE" dirty="0"/>
              <a:t>Software X</a:t>
            </a:r>
          </a:p>
        </p:txBody>
      </p:sp>
      <p:sp>
        <p:nvSpPr>
          <p:cNvPr id="6" name="Textfeld 5">
            <a:extLst>
              <a:ext uri="{FF2B5EF4-FFF2-40B4-BE49-F238E27FC236}">
                <a16:creationId xmlns:a16="http://schemas.microsoft.com/office/drawing/2014/main" id="{D5F94CAE-DA1C-45FA-82FC-87CC55D9442F}"/>
              </a:ext>
            </a:extLst>
          </p:cNvPr>
          <p:cNvSpPr txBox="1"/>
          <p:nvPr/>
        </p:nvSpPr>
        <p:spPr>
          <a:xfrm>
            <a:off x="680936" y="2076910"/>
            <a:ext cx="2687310" cy="369332"/>
          </a:xfrm>
          <a:prstGeom prst="rect">
            <a:avLst/>
          </a:prstGeom>
          <a:noFill/>
        </p:spPr>
        <p:txBody>
          <a:bodyPr wrap="square" rtlCol="0">
            <a:spAutoFit/>
          </a:bodyPr>
          <a:lstStyle/>
          <a:p>
            <a:r>
              <a:rPr lang="de-DE" b="1" dirty="0">
                <a:solidFill>
                  <a:srgbClr val="C50259"/>
                </a:solidFill>
              </a:rPr>
              <a:t>Standort 1</a:t>
            </a:r>
          </a:p>
        </p:txBody>
      </p:sp>
      <p:sp>
        <p:nvSpPr>
          <p:cNvPr id="21" name="Textfeld 20">
            <a:extLst>
              <a:ext uri="{FF2B5EF4-FFF2-40B4-BE49-F238E27FC236}">
                <a16:creationId xmlns:a16="http://schemas.microsoft.com/office/drawing/2014/main" id="{A764082E-0D55-4776-A00D-73B29E28055A}"/>
              </a:ext>
            </a:extLst>
          </p:cNvPr>
          <p:cNvSpPr txBox="1"/>
          <p:nvPr/>
        </p:nvSpPr>
        <p:spPr>
          <a:xfrm>
            <a:off x="4664458" y="2076910"/>
            <a:ext cx="2687310" cy="369332"/>
          </a:xfrm>
          <a:prstGeom prst="rect">
            <a:avLst/>
          </a:prstGeom>
          <a:noFill/>
        </p:spPr>
        <p:txBody>
          <a:bodyPr wrap="square" rtlCol="0">
            <a:spAutoFit/>
          </a:bodyPr>
          <a:lstStyle/>
          <a:p>
            <a:r>
              <a:rPr lang="de-DE" b="1" dirty="0">
                <a:solidFill>
                  <a:srgbClr val="C50259"/>
                </a:solidFill>
              </a:rPr>
              <a:t>Standort 2</a:t>
            </a:r>
          </a:p>
        </p:txBody>
      </p:sp>
      <p:sp>
        <p:nvSpPr>
          <p:cNvPr id="22" name="Textfeld 21">
            <a:extLst>
              <a:ext uri="{FF2B5EF4-FFF2-40B4-BE49-F238E27FC236}">
                <a16:creationId xmlns:a16="http://schemas.microsoft.com/office/drawing/2014/main" id="{08ED6F97-328A-4776-B18F-9AA66ADC2593}"/>
              </a:ext>
            </a:extLst>
          </p:cNvPr>
          <p:cNvSpPr txBox="1"/>
          <p:nvPr/>
        </p:nvSpPr>
        <p:spPr>
          <a:xfrm>
            <a:off x="9262715" y="2076910"/>
            <a:ext cx="2687310" cy="369332"/>
          </a:xfrm>
          <a:prstGeom prst="rect">
            <a:avLst/>
          </a:prstGeom>
          <a:noFill/>
        </p:spPr>
        <p:txBody>
          <a:bodyPr wrap="square" rtlCol="0">
            <a:spAutoFit/>
          </a:bodyPr>
          <a:lstStyle/>
          <a:p>
            <a:r>
              <a:rPr lang="de-DE" b="1" dirty="0">
                <a:solidFill>
                  <a:srgbClr val="C50259"/>
                </a:solidFill>
              </a:rPr>
              <a:t>Standort 3</a:t>
            </a:r>
          </a:p>
        </p:txBody>
      </p:sp>
      <p:sp>
        <p:nvSpPr>
          <p:cNvPr id="12" name="Textfeld 11">
            <a:extLst>
              <a:ext uri="{FF2B5EF4-FFF2-40B4-BE49-F238E27FC236}">
                <a16:creationId xmlns:a16="http://schemas.microsoft.com/office/drawing/2014/main" id="{62371016-C779-40B4-B8BF-74D19F029190}"/>
              </a:ext>
            </a:extLst>
          </p:cNvPr>
          <p:cNvSpPr txBox="1"/>
          <p:nvPr/>
        </p:nvSpPr>
        <p:spPr>
          <a:xfrm>
            <a:off x="291830" y="5768502"/>
            <a:ext cx="3832698" cy="646331"/>
          </a:xfrm>
          <a:prstGeom prst="rect">
            <a:avLst/>
          </a:prstGeom>
          <a:noFill/>
        </p:spPr>
        <p:txBody>
          <a:bodyPr wrap="square" rtlCol="0">
            <a:spAutoFit/>
          </a:bodyPr>
          <a:lstStyle/>
          <a:p>
            <a:pPr algn="ctr"/>
            <a:r>
              <a:rPr lang="de-DE" dirty="0"/>
              <a:t>kontinuierlich</a:t>
            </a:r>
          </a:p>
          <a:p>
            <a:pPr algn="ctr"/>
            <a:r>
              <a:rPr lang="de-DE" dirty="0"/>
              <a:t>chargenweise</a:t>
            </a:r>
          </a:p>
        </p:txBody>
      </p:sp>
      <p:sp>
        <p:nvSpPr>
          <p:cNvPr id="24" name="Textfeld 23">
            <a:extLst>
              <a:ext uri="{FF2B5EF4-FFF2-40B4-BE49-F238E27FC236}">
                <a16:creationId xmlns:a16="http://schemas.microsoft.com/office/drawing/2014/main" id="{CB8767CF-842C-4398-AFB5-D67DCC3ADB06}"/>
              </a:ext>
            </a:extLst>
          </p:cNvPr>
          <p:cNvSpPr txBox="1"/>
          <p:nvPr/>
        </p:nvSpPr>
        <p:spPr>
          <a:xfrm>
            <a:off x="4196527" y="5768502"/>
            <a:ext cx="4743191" cy="646331"/>
          </a:xfrm>
          <a:prstGeom prst="rect">
            <a:avLst/>
          </a:prstGeom>
          <a:noFill/>
        </p:spPr>
        <p:txBody>
          <a:bodyPr wrap="square" rtlCol="0">
            <a:spAutoFit/>
          </a:bodyPr>
          <a:lstStyle/>
          <a:p>
            <a:pPr algn="ctr"/>
            <a:r>
              <a:rPr lang="de-DE" dirty="0"/>
              <a:t>diskontinuierlich</a:t>
            </a:r>
          </a:p>
          <a:p>
            <a:pPr algn="ctr"/>
            <a:r>
              <a:rPr lang="de-DE" dirty="0"/>
              <a:t>zyklusweise</a:t>
            </a:r>
          </a:p>
        </p:txBody>
      </p:sp>
      <p:sp>
        <p:nvSpPr>
          <p:cNvPr id="25" name="Textfeld 24">
            <a:extLst>
              <a:ext uri="{FF2B5EF4-FFF2-40B4-BE49-F238E27FC236}">
                <a16:creationId xmlns:a16="http://schemas.microsoft.com/office/drawing/2014/main" id="{47FD37E3-D5B0-4474-8ECA-3F0E4071BDE1}"/>
              </a:ext>
            </a:extLst>
          </p:cNvPr>
          <p:cNvSpPr txBox="1"/>
          <p:nvPr/>
        </p:nvSpPr>
        <p:spPr>
          <a:xfrm>
            <a:off x="9011717" y="5767519"/>
            <a:ext cx="2879396" cy="646331"/>
          </a:xfrm>
          <a:prstGeom prst="rect">
            <a:avLst/>
          </a:prstGeom>
          <a:noFill/>
        </p:spPr>
        <p:txBody>
          <a:bodyPr wrap="square" rtlCol="0">
            <a:spAutoFit/>
          </a:bodyPr>
          <a:lstStyle/>
          <a:p>
            <a:pPr algn="ctr"/>
            <a:r>
              <a:rPr lang="de-DE" dirty="0"/>
              <a:t>diskontinuierlich</a:t>
            </a:r>
          </a:p>
          <a:p>
            <a:pPr algn="ctr"/>
            <a:r>
              <a:rPr lang="de-DE" dirty="0"/>
              <a:t>zyklusweise</a:t>
            </a:r>
          </a:p>
        </p:txBody>
      </p:sp>
    </p:spTree>
    <p:extLst>
      <p:ext uri="{BB962C8B-B14F-4D97-AF65-F5344CB8AC3E}">
        <p14:creationId xmlns:p14="http://schemas.microsoft.com/office/powerpoint/2010/main" val="366170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4" grpId="0" animBg="1"/>
      <p:bldP spid="13" grpId="0" animBg="1"/>
      <p:bldP spid="14" grpId="0" animBg="1"/>
      <p:bldP spid="5" grpId="0"/>
      <p:bldP spid="16" grpId="0"/>
      <p:bldP spid="17" grpId="0"/>
      <p:bldP spid="18" grpId="0"/>
      <p:bldP spid="19" grpId="0"/>
      <p:bldP spid="6" grpId="0"/>
      <p:bldP spid="21" grpId="0"/>
      <p:bldP spid="22" grpId="0"/>
      <p:bldP spid="12"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12</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792233"/>
            <a:ext cx="11807760" cy="2725895"/>
          </a:xfrm>
          <a:prstGeom prst="rect">
            <a:avLst/>
          </a:prstGeom>
        </p:spPr>
      </p:pic>
      <p:pic>
        <p:nvPicPr>
          <p:cNvPr id="23" name="Grafik 22">
            <a:extLst>
              <a:ext uri="{FF2B5EF4-FFF2-40B4-BE49-F238E27FC236}">
                <a16:creationId xmlns:a16="http://schemas.microsoft.com/office/drawing/2014/main" id="{7800A3AC-C38B-4C8B-9FE2-F65B1CF71B22}"/>
              </a:ext>
            </a:extLst>
          </p:cNvPr>
          <p:cNvPicPr>
            <a:picLocks noChangeAspect="1"/>
          </p:cNvPicPr>
          <p:nvPr/>
        </p:nvPicPr>
        <p:blipFill rotWithShape="1">
          <a:blip r:embed="rId2"/>
          <a:srcRect l="33127" r="25040" b="16182"/>
          <a:stretch/>
        </p:blipFill>
        <p:spPr>
          <a:xfrm>
            <a:off x="4173166" y="792232"/>
            <a:ext cx="4766553" cy="2233065"/>
          </a:xfrm>
          <a:prstGeom prst="rect">
            <a:avLst/>
          </a:prstGeom>
        </p:spPr>
      </p:pic>
      <p:pic>
        <p:nvPicPr>
          <p:cNvPr id="26" name="Grafik 25">
            <a:extLst>
              <a:ext uri="{FF2B5EF4-FFF2-40B4-BE49-F238E27FC236}">
                <a16:creationId xmlns:a16="http://schemas.microsoft.com/office/drawing/2014/main" id="{5615A9E5-66E3-4325-B9B8-A9D245E5E8AF}"/>
              </a:ext>
            </a:extLst>
          </p:cNvPr>
          <p:cNvPicPr>
            <a:picLocks noChangeAspect="1"/>
          </p:cNvPicPr>
          <p:nvPr/>
        </p:nvPicPr>
        <p:blipFill rotWithShape="1">
          <a:blip r:embed="rId2"/>
          <a:srcRect l="22200" t="83819" r="16673" b="-2317"/>
          <a:stretch/>
        </p:blipFill>
        <p:spPr>
          <a:xfrm>
            <a:off x="2928026" y="3025297"/>
            <a:ext cx="6965004" cy="492831"/>
          </a:xfrm>
          <a:prstGeom prst="rect">
            <a:avLst/>
          </a:prstGeom>
        </p:spPr>
      </p:pic>
      <p:grpSp>
        <p:nvGrpSpPr>
          <p:cNvPr id="27" name="Group 3">
            <a:extLst>
              <a:ext uri="{FF2B5EF4-FFF2-40B4-BE49-F238E27FC236}">
                <a16:creationId xmlns:a16="http://schemas.microsoft.com/office/drawing/2014/main" id="{E65C38DA-AC0D-4224-8E99-02F18AC819C2}"/>
              </a:ext>
            </a:extLst>
          </p:cNvPr>
          <p:cNvGrpSpPr/>
          <p:nvPr/>
        </p:nvGrpSpPr>
        <p:grpSpPr>
          <a:xfrm>
            <a:off x="842400" y="3429000"/>
            <a:ext cx="9755907" cy="3148560"/>
            <a:chOff x="1176120" y="1153800"/>
            <a:chExt cx="9755907" cy="3148560"/>
          </a:xfrm>
        </p:grpSpPr>
        <p:sp>
          <p:nvSpPr>
            <p:cNvPr id="28" name="CustomShape 4">
              <a:extLst>
                <a:ext uri="{FF2B5EF4-FFF2-40B4-BE49-F238E27FC236}">
                  <a16:creationId xmlns:a16="http://schemas.microsoft.com/office/drawing/2014/main" id="{5046EC38-777A-4EC1-B646-F650FB0D017F}"/>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a:solidFill>
                    <a:srgbClr val="000000"/>
                  </a:solidFill>
                  <a:latin typeface="Calibri"/>
                </a:rPr>
                <a:t>Spritzgieß-</a:t>
              </a:r>
              <a:br/>
              <a:r>
                <a:rPr lang="en" sz="1340" b="0" strike="noStrike" spc="-1">
                  <a:solidFill>
                    <a:srgbClr val="000000"/>
                  </a:solidFill>
                  <a:latin typeface="Calibri"/>
                </a:rPr>
                <a:t>maschine</a:t>
              </a:r>
              <a:endParaRPr lang="de-DE" sz="1340" b="0" strike="noStrike" spc="-1">
                <a:latin typeface="Arial"/>
              </a:endParaRPr>
            </a:p>
          </p:txBody>
        </p:sp>
        <mc:AlternateContent xmlns:mc="http://schemas.openxmlformats.org/markup-compatibility/2006">
          <mc:Choice xmlns:a14="http://schemas.microsoft.com/office/drawing/2010/main" Requires="a14">
            <p:sp>
              <p:nvSpPr>
                <p:cNvPr id="29" name="CustomShape 5">
                  <a:extLst>
                    <a:ext uri="{FF2B5EF4-FFF2-40B4-BE49-F238E27FC236}">
                      <a16:creationId xmlns:a16="http://schemas.microsoft.com/office/drawing/2014/main" id="{79F07B43-0220-45E5-8503-741ACFC2EBA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𝑷</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p:sp>
              <p:nvSpPr>
                <p:cNvPr id="29" name="CustomShape 5">
                  <a:extLst>
                    <a:ext uri="{FF2B5EF4-FFF2-40B4-BE49-F238E27FC236}">
                      <a16:creationId xmlns:a16="http://schemas.microsoft.com/office/drawing/2014/main" id="{79F07B43-0220-45E5-8503-741ACFC2EBA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de-DE">
                      <a:noFill/>
                    </a:rPr>
                    <a:t> </a:t>
                  </a:r>
                </a:p>
              </p:txBody>
            </p:sp>
          </mc:Fallback>
        </mc:AlternateContent>
        <p:sp>
          <p:nvSpPr>
            <p:cNvPr id="30" name="CustomShape 6">
              <a:extLst>
                <a:ext uri="{FF2B5EF4-FFF2-40B4-BE49-F238E27FC236}">
                  <a16:creationId xmlns:a16="http://schemas.microsoft.com/office/drawing/2014/main" id="{E382F4C8-0254-406A-A635-7699F34D8BF0}"/>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1" name="Group 7">
              <a:extLst>
                <a:ext uri="{FF2B5EF4-FFF2-40B4-BE49-F238E27FC236}">
                  <a16:creationId xmlns:a16="http://schemas.microsoft.com/office/drawing/2014/main" id="{741D5E47-FB79-430F-B934-33D400868D25}"/>
                </a:ext>
              </a:extLst>
            </p:cNvPr>
            <p:cNvGrpSpPr/>
            <p:nvPr/>
          </p:nvGrpSpPr>
          <p:grpSpPr>
            <a:xfrm>
              <a:off x="1857600" y="2354760"/>
              <a:ext cx="493560" cy="446040"/>
              <a:chOff x="1857600" y="2354760"/>
              <a:chExt cx="493560" cy="446040"/>
            </a:xfrm>
          </p:grpSpPr>
          <p:sp>
            <p:nvSpPr>
              <p:cNvPr id="82" name="CustomShape 8">
                <a:extLst>
                  <a:ext uri="{FF2B5EF4-FFF2-40B4-BE49-F238E27FC236}">
                    <a16:creationId xmlns:a16="http://schemas.microsoft.com/office/drawing/2014/main" id="{FCC77033-C2CE-40AB-90B6-EC290F0E3836}"/>
                  </a:ext>
                </a:extLst>
              </p:cNvPr>
              <p:cNvSpPr/>
              <p:nvPr/>
            </p:nvSpPr>
            <p:spPr>
              <a:xfrm rot="10800000">
                <a:off x="1857600" y="235476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3" name="CustomShape 9">
                <a:extLst>
                  <a:ext uri="{FF2B5EF4-FFF2-40B4-BE49-F238E27FC236}">
                    <a16:creationId xmlns:a16="http://schemas.microsoft.com/office/drawing/2014/main" id="{DFB57058-75EA-4A6F-92AB-DAA9E9685C34}"/>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4" name="CustomShape 10">
                <a:extLst>
                  <a:ext uri="{FF2B5EF4-FFF2-40B4-BE49-F238E27FC236}">
                    <a16:creationId xmlns:a16="http://schemas.microsoft.com/office/drawing/2014/main" id="{6D49A79B-D337-48FF-90F4-E1B5F056CFFA}"/>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32" name="CustomShape 11">
              <a:extLst>
                <a:ext uri="{FF2B5EF4-FFF2-40B4-BE49-F238E27FC236}">
                  <a16:creationId xmlns:a16="http://schemas.microsoft.com/office/drawing/2014/main" id="{F806BE6D-8EE3-4275-8DAD-D5022C589E4D}"/>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33" name="CustomShape 12">
              <a:extLst>
                <a:ext uri="{FF2B5EF4-FFF2-40B4-BE49-F238E27FC236}">
                  <a16:creationId xmlns:a16="http://schemas.microsoft.com/office/drawing/2014/main" id="{EAE9F039-5EBB-41DC-8757-DD431A50284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4" name="Group 13">
              <a:extLst>
                <a:ext uri="{FF2B5EF4-FFF2-40B4-BE49-F238E27FC236}">
                  <a16:creationId xmlns:a16="http://schemas.microsoft.com/office/drawing/2014/main" id="{9FF506BA-DFDE-43EF-A492-76FC0BF1F6A1}"/>
                </a:ext>
              </a:extLst>
            </p:cNvPr>
            <p:cNvGrpSpPr/>
            <p:nvPr/>
          </p:nvGrpSpPr>
          <p:grpSpPr>
            <a:xfrm>
              <a:off x="2006280" y="2169000"/>
              <a:ext cx="618480" cy="488880"/>
              <a:chOff x="2006280" y="2169000"/>
              <a:chExt cx="618480" cy="488880"/>
            </a:xfrm>
          </p:grpSpPr>
          <p:grpSp>
            <p:nvGrpSpPr>
              <p:cNvPr id="78" name="Group 14">
                <a:extLst>
                  <a:ext uri="{FF2B5EF4-FFF2-40B4-BE49-F238E27FC236}">
                    <a16:creationId xmlns:a16="http://schemas.microsoft.com/office/drawing/2014/main" id="{50E7A497-BBCE-4C74-B902-27E98C2E3C90}"/>
                  </a:ext>
                </a:extLst>
              </p:cNvPr>
              <p:cNvGrpSpPr/>
              <p:nvPr/>
            </p:nvGrpSpPr>
            <p:grpSpPr>
              <a:xfrm>
                <a:off x="2006280" y="2169000"/>
                <a:ext cx="493560" cy="446040"/>
                <a:chOff x="2006280" y="2169000"/>
                <a:chExt cx="493560" cy="446040"/>
              </a:xfrm>
            </p:grpSpPr>
            <p:sp>
              <p:nvSpPr>
                <p:cNvPr id="80" name="CustomShape 15">
                  <a:extLst>
                    <a:ext uri="{FF2B5EF4-FFF2-40B4-BE49-F238E27FC236}">
                      <a16:creationId xmlns:a16="http://schemas.microsoft.com/office/drawing/2014/main" id="{B8CD6F9E-5AB6-45B3-A560-74CC4FD325E4}"/>
                    </a:ext>
                  </a:extLst>
                </p:cNvPr>
                <p:cNvSpPr/>
                <p:nvPr/>
              </p:nvSpPr>
              <p:spPr>
                <a:xfrm rot="10800000">
                  <a:off x="2006280" y="2169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1" name="CustomShape 16">
                  <a:extLst>
                    <a:ext uri="{FF2B5EF4-FFF2-40B4-BE49-F238E27FC236}">
                      <a16:creationId xmlns:a16="http://schemas.microsoft.com/office/drawing/2014/main" id="{AD84C9F5-D724-4343-89B0-F64A4E457C81}"/>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9" name="CustomShape 17">
                <a:extLst>
                  <a:ext uri="{FF2B5EF4-FFF2-40B4-BE49-F238E27FC236}">
                    <a16:creationId xmlns:a16="http://schemas.microsoft.com/office/drawing/2014/main" id="{7A1009F9-C6CA-4DC8-A2EE-1461064F6E0F}"/>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35" name="CustomShape 18">
              <a:extLst>
                <a:ext uri="{FF2B5EF4-FFF2-40B4-BE49-F238E27FC236}">
                  <a16:creationId xmlns:a16="http://schemas.microsoft.com/office/drawing/2014/main" id="{5AFA44C9-854F-41F5-B96F-6CD64F978E2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36" name="Group 19">
              <a:extLst>
                <a:ext uri="{FF2B5EF4-FFF2-40B4-BE49-F238E27FC236}">
                  <a16:creationId xmlns:a16="http://schemas.microsoft.com/office/drawing/2014/main" id="{346D406A-884D-4A54-99B9-EC2D20A3B553}"/>
                </a:ext>
              </a:extLst>
            </p:cNvPr>
            <p:cNvGrpSpPr/>
            <p:nvPr/>
          </p:nvGrpSpPr>
          <p:grpSpPr>
            <a:xfrm>
              <a:off x="5842080" y="2315880"/>
              <a:ext cx="654840" cy="574200"/>
              <a:chOff x="5842080" y="2315880"/>
              <a:chExt cx="654840" cy="574200"/>
            </a:xfrm>
          </p:grpSpPr>
          <p:sp>
            <p:nvSpPr>
              <p:cNvPr id="72" name="CustomShape 20">
                <a:extLst>
                  <a:ext uri="{FF2B5EF4-FFF2-40B4-BE49-F238E27FC236}">
                    <a16:creationId xmlns:a16="http://schemas.microsoft.com/office/drawing/2014/main" id="{A220D156-F08B-4B40-B064-99A418F71BE1}"/>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3" name="Group 21">
                <a:extLst>
                  <a:ext uri="{FF2B5EF4-FFF2-40B4-BE49-F238E27FC236}">
                    <a16:creationId xmlns:a16="http://schemas.microsoft.com/office/drawing/2014/main" id="{FC04037D-D174-4C9A-A5A7-5F51DBFDA3EC}"/>
                  </a:ext>
                </a:extLst>
              </p:cNvPr>
              <p:cNvGrpSpPr/>
              <p:nvPr/>
            </p:nvGrpSpPr>
            <p:grpSpPr>
              <a:xfrm>
                <a:off x="5912640" y="2355120"/>
                <a:ext cx="520920" cy="446040"/>
                <a:chOff x="5912640" y="2355120"/>
                <a:chExt cx="520920" cy="446040"/>
              </a:xfrm>
            </p:grpSpPr>
            <p:grpSp>
              <p:nvGrpSpPr>
                <p:cNvPr id="74" name="Group 22">
                  <a:extLst>
                    <a:ext uri="{FF2B5EF4-FFF2-40B4-BE49-F238E27FC236}">
                      <a16:creationId xmlns:a16="http://schemas.microsoft.com/office/drawing/2014/main" id="{68604B74-CBAE-452F-96DE-3F429E9A4E30}"/>
                    </a:ext>
                  </a:extLst>
                </p:cNvPr>
                <p:cNvGrpSpPr/>
                <p:nvPr/>
              </p:nvGrpSpPr>
              <p:grpSpPr>
                <a:xfrm>
                  <a:off x="5912640" y="2355120"/>
                  <a:ext cx="493560" cy="446040"/>
                  <a:chOff x="5912640" y="2355120"/>
                  <a:chExt cx="493560" cy="446040"/>
                </a:xfrm>
              </p:grpSpPr>
              <p:sp>
                <p:nvSpPr>
                  <p:cNvPr id="76" name="CustomShape 23">
                    <a:extLst>
                      <a:ext uri="{FF2B5EF4-FFF2-40B4-BE49-F238E27FC236}">
                        <a16:creationId xmlns:a16="http://schemas.microsoft.com/office/drawing/2014/main" id="{87EEBABD-995E-423D-91C9-4B02B67788BB}"/>
                      </a:ext>
                    </a:extLst>
                  </p:cNvPr>
                  <p:cNvSpPr/>
                  <p:nvPr/>
                </p:nvSpPr>
                <p:spPr>
                  <a:xfrm rot="10800000">
                    <a:off x="5912640" y="235512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7" name="CustomShape 24">
                    <a:extLst>
                      <a:ext uri="{FF2B5EF4-FFF2-40B4-BE49-F238E27FC236}">
                        <a16:creationId xmlns:a16="http://schemas.microsoft.com/office/drawing/2014/main" id="{A8173BC4-FD5C-4DE6-B97D-B68B2305BFC5}"/>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5" name="CustomShape 25">
                  <a:extLst>
                    <a:ext uri="{FF2B5EF4-FFF2-40B4-BE49-F238E27FC236}">
                      <a16:creationId xmlns:a16="http://schemas.microsoft.com/office/drawing/2014/main" id="{EA3E6F82-8258-4E93-A007-4C0E44974BD6}"/>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37" name="CustomShape 26">
              <a:extLst>
                <a:ext uri="{FF2B5EF4-FFF2-40B4-BE49-F238E27FC236}">
                  <a16:creationId xmlns:a16="http://schemas.microsoft.com/office/drawing/2014/main" id="{ED0000BB-5131-44BD-9441-76C1E3108430}"/>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38" name="CustomShape 27">
              <a:extLst>
                <a:ext uri="{FF2B5EF4-FFF2-40B4-BE49-F238E27FC236}">
                  <a16:creationId xmlns:a16="http://schemas.microsoft.com/office/drawing/2014/main" id="{4C1FFC87-7032-4274-832A-412F6F8BB02D}"/>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28">
              <a:extLst>
                <a:ext uri="{FF2B5EF4-FFF2-40B4-BE49-F238E27FC236}">
                  <a16:creationId xmlns:a16="http://schemas.microsoft.com/office/drawing/2014/main" id="{6416DD5C-376A-46CE-866B-9AD60D34362A}"/>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0" name="CustomShape 29">
              <a:extLst>
                <a:ext uri="{FF2B5EF4-FFF2-40B4-BE49-F238E27FC236}">
                  <a16:creationId xmlns:a16="http://schemas.microsoft.com/office/drawing/2014/main" id="{332B382D-9C60-4594-9F09-40B00A15BDF4}"/>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1" name="CustomShape 30">
              <a:extLst>
                <a:ext uri="{FF2B5EF4-FFF2-40B4-BE49-F238E27FC236}">
                  <a16:creationId xmlns:a16="http://schemas.microsoft.com/office/drawing/2014/main" id="{897B8117-8D29-48B8-B394-EA9ADB2C2DFD}"/>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42" name="Group 31">
              <a:extLst>
                <a:ext uri="{FF2B5EF4-FFF2-40B4-BE49-F238E27FC236}">
                  <a16:creationId xmlns:a16="http://schemas.microsoft.com/office/drawing/2014/main" id="{06C83033-0568-4EA4-A609-CC65485AA3CC}"/>
                </a:ext>
              </a:extLst>
            </p:cNvPr>
            <p:cNvGrpSpPr/>
            <p:nvPr/>
          </p:nvGrpSpPr>
          <p:grpSpPr>
            <a:xfrm>
              <a:off x="6069600" y="2170800"/>
              <a:ext cx="512280" cy="446040"/>
              <a:chOff x="6069600" y="2170800"/>
              <a:chExt cx="512280" cy="446040"/>
            </a:xfrm>
          </p:grpSpPr>
          <p:grpSp>
            <p:nvGrpSpPr>
              <p:cNvPr id="68" name="Group 32">
                <a:extLst>
                  <a:ext uri="{FF2B5EF4-FFF2-40B4-BE49-F238E27FC236}">
                    <a16:creationId xmlns:a16="http://schemas.microsoft.com/office/drawing/2014/main" id="{2A14D018-7E99-442A-94AE-150146AE268E}"/>
                  </a:ext>
                </a:extLst>
              </p:cNvPr>
              <p:cNvGrpSpPr/>
              <p:nvPr/>
            </p:nvGrpSpPr>
            <p:grpSpPr>
              <a:xfrm>
                <a:off x="6069600" y="2170800"/>
                <a:ext cx="493560" cy="446040"/>
                <a:chOff x="6069600" y="2170800"/>
                <a:chExt cx="493560" cy="446040"/>
              </a:xfrm>
            </p:grpSpPr>
            <p:sp>
              <p:nvSpPr>
                <p:cNvPr id="70" name="CustomShape 33">
                  <a:extLst>
                    <a:ext uri="{FF2B5EF4-FFF2-40B4-BE49-F238E27FC236}">
                      <a16:creationId xmlns:a16="http://schemas.microsoft.com/office/drawing/2014/main" id="{691DA908-ECD5-476C-98FA-5B56B9BCCCEF}"/>
                    </a:ext>
                  </a:extLst>
                </p:cNvPr>
                <p:cNvSpPr/>
                <p:nvPr/>
              </p:nvSpPr>
              <p:spPr>
                <a:xfrm rot="10800000">
                  <a:off x="6069600" y="21708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1" name="CustomShape 34">
                  <a:extLst>
                    <a:ext uri="{FF2B5EF4-FFF2-40B4-BE49-F238E27FC236}">
                      <a16:creationId xmlns:a16="http://schemas.microsoft.com/office/drawing/2014/main" id="{7C4E78B2-690F-485F-8BA7-6A9A69282AED}"/>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9" name="CustomShape 35">
                <a:extLst>
                  <a:ext uri="{FF2B5EF4-FFF2-40B4-BE49-F238E27FC236}">
                    <a16:creationId xmlns:a16="http://schemas.microsoft.com/office/drawing/2014/main" id="{D0B7732C-0EE6-4405-8D47-42FA94688FD1}"/>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43" name="CustomShape 36">
              <a:extLst>
                <a:ext uri="{FF2B5EF4-FFF2-40B4-BE49-F238E27FC236}">
                  <a16:creationId xmlns:a16="http://schemas.microsoft.com/office/drawing/2014/main" id="{6704EBEE-0D57-4A58-899A-0BB645AF1E7B}"/>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E47E4929-8DC1-4C26-AABF-656A568EAFB3}"/>
                </a:ext>
              </a:extLst>
            </p:cNvPr>
            <p:cNvSpPr/>
            <p:nvPr/>
          </p:nvSpPr>
          <p:spPr>
            <a:xfrm rot="10800000">
              <a:off x="6230160" y="1953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5E0A3763-05FE-4CB1-A217-D2CF1F324F87}"/>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7003821B-C20F-4207-8898-D986D223FE05}"/>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47" name="CustomShape 40">
              <a:extLst>
                <a:ext uri="{FF2B5EF4-FFF2-40B4-BE49-F238E27FC236}">
                  <a16:creationId xmlns:a16="http://schemas.microsoft.com/office/drawing/2014/main" id="{8F086480-68FC-49DA-AC6B-DC2E47F7B88E}"/>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EF26B013-E595-4925-A561-F9313C644C72}"/>
                </a:ext>
              </a:extLst>
            </p:cNvPr>
            <p:cNvSpPr/>
            <p:nvPr/>
          </p:nvSpPr>
          <p:spPr>
            <a:xfrm>
              <a:off x="7076520" y="3115440"/>
              <a:ext cx="33408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A4972110-08E5-4B24-919C-C7D810BBDA06}"/>
                </a:ext>
              </a:extLst>
            </p:cNvPr>
            <p:cNvSpPr/>
            <p:nvPr/>
          </p:nvSpPr>
          <p:spPr>
            <a:xfrm>
              <a:off x="1176120" y="2900160"/>
              <a:ext cx="2025720" cy="819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a:solidFill>
                    <a:srgbClr val="000000"/>
                  </a:solidFill>
                  <a:latin typeface="Calibri"/>
                </a:rPr>
                <a:t>Prozessparameter</a:t>
              </a:r>
              <a:endParaRPr lang="de-DE" sz="1340" b="0" strike="noStrike" spc="-1">
                <a:latin typeface="Arial"/>
              </a:endParaRPr>
            </a:p>
            <a:p>
              <a:pPr algn="ctr">
                <a:lnSpc>
                  <a:spcPct val="100000"/>
                </a:lnSpc>
              </a:pPr>
              <a:r>
                <a:rPr lang="en" sz="1340" b="0" strike="noStrike" spc="-1">
                  <a:solidFill>
                    <a:srgbClr val="000000"/>
                  </a:solidFill>
                  <a:latin typeface="Calibri"/>
                </a:rPr>
                <a:t>(Sollwerte für Prozessgrößen)</a:t>
              </a:r>
              <a:endParaRPr lang="de-DE" sz="1340" b="0" strike="noStrike" spc="-1">
                <a:latin typeface="Arial"/>
              </a:endParaRPr>
            </a:p>
          </p:txBody>
        </p:sp>
        <mc:AlternateContent xmlns:mc="http://schemas.openxmlformats.org/markup-compatibility/2006">
          <mc:Choice xmlns:a14="http://schemas.microsoft.com/office/drawing/2010/main" Requires="a14">
            <p:sp>
              <p:nvSpPr>
                <p:cNvPr id="50" name="CustomShape 43">
                  <a:extLst>
                    <a:ext uri="{FF2B5EF4-FFF2-40B4-BE49-F238E27FC236}">
                      <a16:creationId xmlns:a16="http://schemas.microsoft.com/office/drawing/2014/main" id="{5D714713-DB67-4DD1-8F22-77F86F277662}"/>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4"/>
                  <a:stretch>
                    <a:fillRect/>
                  </a:stretch>
                </a:blipFill>
                <a:ln>
                  <a:no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51" name="CustomShape 44">
                  <a:extLst>
                    <a:ext uri="{FF2B5EF4-FFF2-40B4-BE49-F238E27FC236}">
                      <a16:creationId xmlns:a16="http://schemas.microsoft.com/office/drawing/2014/main" id="{80612D7C-3E55-49E7-A3C6-E9FC14A9F027}"/>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𝑷</m:t>
                      </m:r>
                    </m:oMath>
                  </a14:m>
                  <a:endParaRPr lang="de-DE" sz="1340" b="0" strike="noStrike" spc="-1" dirty="0">
                    <a:latin typeface="Arial"/>
                  </a:endParaRPr>
                </a:p>
              </p:txBody>
            </p:sp>
          </mc:Choice>
          <mc:Fallback>
            <p:sp>
              <p:nvSpPr>
                <p:cNvPr id="51" name="CustomShape 44">
                  <a:extLst>
                    <a:ext uri="{FF2B5EF4-FFF2-40B4-BE49-F238E27FC236}">
                      <a16:creationId xmlns:a16="http://schemas.microsoft.com/office/drawing/2014/main" id="{80612D7C-3E55-49E7-A3C6-E9FC14A9F027}"/>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5"/>
                  <a:stretch>
                    <a:fillRect b="-49296"/>
                  </a:stretch>
                </a:blipFill>
                <a:ln>
                  <a:noFill/>
                </a:ln>
              </p:spPr>
              <p:txBody>
                <a:bodyPr/>
                <a:lstStyle/>
                <a:p>
                  <a:r>
                    <a:rPr lang="de-DE">
                      <a:noFill/>
                    </a:rPr>
                    <a:t> </a:t>
                  </a:r>
                </a:p>
              </p:txBody>
            </p:sp>
          </mc:Fallback>
        </mc:AlternateContent>
        <p:sp>
          <p:nvSpPr>
            <p:cNvPr id="52" name="CustomShape 45">
              <a:extLst>
                <a:ext uri="{FF2B5EF4-FFF2-40B4-BE49-F238E27FC236}">
                  <a16:creationId xmlns:a16="http://schemas.microsoft.com/office/drawing/2014/main" id="{071C7D2E-23A8-4666-A4C8-17C558081F2D}"/>
                </a:ext>
              </a:extLst>
            </p:cNvPr>
            <p:cNvSpPr/>
            <p:nvPr/>
          </p:nvSpPr>
          <p:spPr>
            <a:xfrm>
              <a:off x="89204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A247755B-26BB-48B7-B44D-A2688B4AC35E}"/>
                </a:ext>
              </a:extLst>
            </p:cNvPr>
            <p:cNvSpPr/>
            <p:nvPr/>
          </p:nvSpPr>
          <p:spPr>
            <a:xfrm>
              <a:off x="32018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2E3750B2-7B16-4FB7-A4A4-DB2E804D682F}"/>
                </a:ext>
              </a:extLst>
            </p:cNvPr>
            <p:cNvSpPr/>
            <p:nvPr/>
          </p:nvSpPr>
          <p:spPr>
            <a:xfrm>
              <a:off x="5329080" y="3115440"/>
              <a:ext cx="26712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BDF4EFA-7973-4113-B2AA-8DAE413740E0}"/>
                </a:ext>
              </a:extLst>
            </p:cNvPr>
            <p:cNvSpPr/>
            <p:nvPr/>
          </p:nvSpPr>
          <p:spPr>
            <a:xfrm>
              <a:off x="42775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27E9E432-940F-4BB6-99C6-46AFDC2C2C54}"/>
                </a:ext>
              </a:extLst>
            </p:cNvPr>
            <p:cNvSpPr/>
            <p:nvPr/>
          </p:nvSpPr>
          <p:spPr>
            <a:xfrm>
              <a:off x="46321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72E55068-BD0E-4CBA-AC67-FDFC167D61B9}"/>
                </a:ext>
              </a:extLst>
            </p:cNvPr>
            <p:cNvSpPr/>
            <p:nvPr/>
          </p:nvSpPr>
          <p:spPr>
            <a:xfrm>
              <a:off x="3358080" y="1172520"/>
              <a:ext cx="2547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Kühlwassertemp., ...)</a:t>
              </a:r>
              <a:endParaRPr lang="de-DE" sz="1340" b="0" strike="noStrike" spc="-1" dirty="0">
                <a:latin typeface="Arial"/>
              </a:endParaRPr>
            </a:p>
          </p:txBody>
        </p:sp>
        <p:sp>
          <p:nvSpPr>
            <p:cNvPr id="58" name="CustomShape 51">
              <a:extLst>
                <a:ext uri="{FF2B5EF4-FFF2-40B4-BE49-F238E27FC236}">
                  <a16:creationId xmlns:a16="http://schemas.microsoft.com/office/drawing/2014/main" id="{8A9BA4AD-471D-4BAA-95E6-655971CD276E}"/>
                </a:ext>
              </a:extLst>
            </p:cNvPr>
            <p:cNvSpPr/>
            <p:nvPr/>
          </p:nvSpPr>
          <p:spPr>
            <a:xfrm>
              <a:off x="78793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F48C722F-5352-42BA-B85C-35157246D032}"/>
                </a:ext>
              </a:extLst>
            </p:cNvPr>
            <p:cNvSpPr/>
            <p:nvPr/>
          </p:nvSpPr>
          <p:spPr>
            <a:xfrm>
              <a:off x="82339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1FE7665D-7275-43B2-A869-7575344B1ACE}"/>
                </a:ext>
              </a:extLst>
            </p:cNvPr>
            <p:cNvSpPr/>
            <p:nvPr/>
          </p:nvSpPr>
          <p:spPr>
            <a:xfrm>
              <a:off x="7156440" y="1153800"/>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(Materialeigenschaften)</a:t>
              </a:r>
              <a:endParaRPr lang="de-DE" sz="1340" b="0" strike="noStrike" spc="-1" dirty="0">
                <a:latin typeface="Arial"/>
              </a:endParaRPr>
            </a:p>
          </p:txBody>
        </p:sp>
        <p:sp>
          <p:nvSpPr>
            <p:cNvPr id="61" name="CustomShape 54">
              <a:extLst>
                <a:ext uri="{FF2B5EF4-FFF2-40B4-BE49-F238E27FC236}">
                  <a16:creationId xmlns:a16="http://schemas.microsoft.com/office/drawing/2014/main" id="{FD147618-2F23-4859-BC25-AA1D786BF8BB}"/>
                </a:ext>
              </a:extLst>
            </p:cNvPr>
            <p:cNvSpPr/>
            <p:nvPr/>
          </p:nvSpPr>
          <p:spPr>
            <a:xfrm rot="5400000">
              <a:off x="4064760" y="1455120"/>
              <a:ext cx="388440" cy="4139280"/>
            </a:xfrm>
            <a:prstGeom prst="bentConnector3">
              <a:avLst>
                <a:gd name="adj1" fmla="val 237226"/>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3B5FC87A-F639-4013-AEB5-6822CC45153E}"/>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63" name="CustomShape 56">
              <a:extLst>
                <a:ext uri="{FF2B5EF4-FFF2-40B4-BE49-F238E27FC236}">
                  <a16:creationId xmlns:a16="http://schemas.microsoft.com/office/drawing/2014/main" id="{6FA3D530-6BE4-4D47-BBC4-543C104C5203}"/>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64" name="Group 57">
              <a:extLst>
                <a:ext uri="{FF2B5EF4-FFF2-40B4-BE49-F238E27FC236}">
                  <a16:creationId xmlns:a16="http://schemas.microsoft.com/office/drawing/2014/main" id="{045254A2-DD19-40E8-B140-2D1409F86921}"/>
                </a:ext>
              </a:extLst>
            </p:cNvPr>
            <p:cNvGrpSpPr/>
            <p:nvPr/>
          </p:nvGrpSpPr>
          <p:grpSpPr>
            <a:xfrm>
              <a:off x="10022040" y="2350440"/>
              <a:ext cx="560880" cy="457920"/>
              <a:chOff x="10022040" y="2350440"/>
              <a:chExt cx="560880" cy="457920"/>
            </a:xfrm>
          </p:grpSpPr>
          <p:sp>
            <p:nvSpPr>
              <p:cNvPr id="66" name="CustomShape 58">
                <a:extLst>
                  <a:ext uri="{FF2B5EF4-FFF2-40B4-BE49-F238E27FC236}">
                    <a16:creationId xmlns:a16="http://schemas.microsoft.com/office/drawing/2014/main" id="{EFB5C9B5-5247-4F37-B33A-F075EA9A6908}"/>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7" name="CustomShape 59">
                <a:extLst>
                  <a:ext uri="{FF2B5EF4-FFF2-40B4-BE49-F238E27FC236}">
                    <a16:creationId xmlns:a16="http://schemas.microsoft.com/office/drawing/2014/main" id="{08AD8B6D-5C68-4ED0-9EAE-D35CA07A0794}"/>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5" name="CustomShape 60">
              <a:extLst>
                <a:ext uri="{FF2B5EF4-FFF2-40B4-BE49-F238E27FC236}">
                  <a16:creationId xmlns:a16="http://schemas.microsoft.com/office/drawing/2014/main" id="{CD7B7772-4526-4DE4-9B72-D739284CD23A}"/>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pic>
        <p:nvPicPr>
          <p:cNvPr id="85" name="Grafik 84" descr="Pfeil: Gerade mit einfarbiger Füllung">
            <a:extLst>
              <a:ext uri="{FF2B5EF4-FFF2-40B4-BE49-F238E27FC236}">
                <a16:creationId xmlns:a16="http://schemas.microsoft.com/office/drawing/2014/main" id="{091A981C-39CC-4F28-B1C8-6C2EA4C4B2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859046">
            <a:off x="5418827" y="3087706"/>
            <a:ext cx="1699806" cy="914400"/>
          </a:xfrm>
          <a:prstGeom prst="rect">
            <a:avLst/>
          </a:prstGeom>
        </p:spPr>
      </p:pic>
    </p:spTree>
    <p:extLst>
      <p:ext uri="{BB962C8B-B14F-4D97-AF65-F5344CB8AC3E}">
        <p14:creationId xmlns:p14="http://schemas.microsoft.com/office/powerpoint/2010/main" val="13109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13</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grpSp>
        <p:nvGrpSpPr>
          <p:cNvPr id="27" name="Group 3">
            <a:extLst>
              <a:ext uri="{FF2B5EF4-FFF2-40B4-BE49-F238E27FC236}">
                <a16:creationId xmlns:a16="http://schemas.microsoft.com/office/drawing/2014/main" id="{E65C38DA-AC0D-4224-8E99-02F18AC819C2}"/>
              </a:ext>
            </a:extLst>
          </p:cNvPr>
          <p:cNvGrpSpPr/>
          <p:nvPr/>
        </p:nvGrpSpPr>
        <p:grpSpPr>
          <a:xfrm>
            <a:off x="842400" y="3429000"/>
            <a:ext cx="9704260" cy="3148560"/>
            <a:chOff x="1176120" y="1153800"/>
            <a:chExt cx="9704260" cy="3148560"/>
          </a:xfrm>
        </p:grpSpPr>
        <p:sp>
          <p:nvSpPr>
            <p:cNvPr id="28" name="CustomShape 4">
              <a:extLst>
                <a:ext uri="{FF2B5EF4-FFF2-40B4-BE49-F238E27FC236}">
                  <a16:creationId xmlns:a16="http://schemas.microsoft.com/office/drawing/2014/main" id="{5046EC38-777A-4EC1-B646-F650FB0D017F}"/>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a:solidFill>
                    <a:srgbClr val="000000"/>
                  </a:solidFill>
                  <a:latin typeface="Calibri"/>
                </a:rPr>
                <a:t>Spritzgieß-</a:t>
              </a:r>
              <a:br/>
              <a:r>
                <a:rPr lang="en" sz="1340" b="0" strike="noStrike" spc="-1">
                  <a:solidFill>
                    <a:srgbClr val="000000"/>
                  </a:solidFill>
                  <a:latin typeface="Calibri"/>
                </a:rPr>
                <a:t>maschine</a:t>
              </a:r>
              <a:endParaRPr lang="de-DE" sz="1340" b="0" strike="noStrike" spc="-1">
                <a:latin typeface="Arial"/>
              </a:endParaRPr>
            </a:p>
          </p:txBody>
        </p:sp>
        <mc:AlternateContent xmlns:mc="http://schemas.openxmlformats.org/markup-compatibility/2006">
          <mc:Choice xmlns:a14="http://schemas.microsoft.com/office/drawing/2010/main" Requires="a14">
            <p:sp>
              <p:nvSpPr>
                <p:cNvPr id="29" name="CustomShape 5">
                  <a:extLst>
                    <a:ext uri="{FF2B5EF4-FFF2-40B4-BE49-F238E27FC236}">
                      <a16:creationId xmlns:a16="http://schemas.microsoft.com/office/drawing/2014/main" id="{79F07B43-0220-45E5-8503-741ACFC2EBA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dirty="0">
                    <a:latin typeface="Calibri" panose="020F0502020204030204" pitchFamily="34" charset="0"/>
                    <a:cs typeface="Calibri" panose="020F0502020204030204" pitchFamily="34" charset="0"/>
                  </a:endParaRPr>
                </a:p>
              </p:txBody>
            </p:sp>
          </mc:Choice>
          <mc:Fallback>
            <p:sp>
              <p:nvSpPr>
                <p:cNvPr id="29" name="CustomShape 5">
                  <a:extLst>
                    <a:ext uri="{FF2B5EF4-FFF2-40B4-BE49-F238E27FC236}">
                      <a16:creationId xmlns:a16="http://schemas.microsoft.com/office/drawing/2014/main" id="{79F07B43-0220-45E5-8503-741ACFC2EBA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2"/>
                  <a:stretch>
                    <a:fillRect/>
                  </a:stretch>
                </a:blipFill>
                <a:ln w="9360">
                  <a:solidFill>
                    <a:schemeClr val="dk2"/>
                  </a:solidFill>
                  <a:round/>
                </a:ln>
              </p:spPr>
              <p:txBody>
                <a:bodyPr/>
                <a:lstStyle/>
                <a:p>
                  <a:r>
                    <a:rPr lang="de-DE">
                      <a:noFill/>
                    </a:rPr>
                    <a:t> </a:t>
                  </a:r>
                </a:p>
              </p:txBody>
            </p:sp>
          </mc:Fallback>
        </mc:AlternateContent>
        <p:sp>
          <p:nvSpPr>
            <p:cNvPr id="30" name="CustomShape 6">
              <a:extLst>
                <a:ext uri="{FF2B5EF4-FFF2-40B4-BE49-F238E27FC236}">
                  <a16:creationId xmlns:a16="http://schemas.microsoft.com/office/drawing/2014/main" id="{E382F4C8-0254-406A-A635-7699F34D8BF0}"/>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1" name="Group 7">
              <a:extLst>
                <a:ext uri="{FF2B5EF4-FFF2-40B4-BE49-F238E27FC236}">
                  <a16:creationId xmlns:a16="http://schemas.microsoft.com/office/drawing/2014/main" id="{741D5E47-FB79-430F-B934-33D400868D25}"/>
                </a:ext>
              </a:extLst>
            </p:cNvPr>
            <p:cNvGrpSpPr/>
            <p:nvPr/>
          </p:nvGrpSpPr>
          <p:grpSpPr>
            <a:xfrm>
              <a:off x="1857600" y="2354760"/>
              <a:ext cx="493560" cy="446040"/>
              <a:chOff x="1857600" y="2354760"/>
              <a:chExt cx="493560" cy="446040"/>
            </a:xfrm>
          </p:grpSpPr>
          <p:sp>
            <p:nvSpPr>
              <p:cNvPr id="82" name="CustomShape 8">
                <a:extLst>
                  <a:ext uri="{FF2B5EF4-FFF2-40B4-BE49-F238E27FC236}">
                    <a16:creationId xmlns:a16="http://schemas.microsoft.com/office/drawing/2014/main" id="{FCC77033-C2CE-40AB-90B6-EC290F0E3836}"/>
                  </a:ext>
                </a:extLst>
              </p:cNvPr>
              <p:cNvSpPr/>
              <p:nvPr/>
            </p:nvSpPr>
            <p:spPr>
              <a:xfrm rot="10800000">
                <a:off x="1857600" y="235476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3" name="CustomShape 9">
                <a:extLst>
                  <a:ext uri="{FF2B5EF4-FFF2-40B4-BE49-F238E27FC236}">
                    <a16:creationId xmlns:a16="http://schemas.microsoft.com/office/drawing/2014/main" id="{DFB57058-75EA-4A6F-92AB-DAA9E9685C34}"/>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4" name="CustomShape 10">
                <a:extLst>
                  <a:ext uri="{FF2B5EF4-FFF2-40B4-BE49-F238E27FC236}">
                    <a16:creationId xmlns:a16="http://schemas.microsoft.com/office/drawing/2014/main" id="{6D49A79B-D337-48FF-90F4-E1B5F056CFFA}"/>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32" name="CustomShape 11">
              <a:extLst>
                <a:ext uri="{FF2B5EF4-FFF2-40B4-BE49-F238E27FC236}">
                  <a16:creationId xmlns:a16="http://schemas.microsoft.com/office/drawing/2014/main" id="{F806BE6D-8EE3-4275-8DAD-D5022C589E4D}"/>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33" name="CustomShape 12">
              <a:extLst>
                <a:ext uri="{FF2B5EF4-FFF2-40B4-BE49-F238E27FC236}">
                  <a16:creationId xmlns:a16="http://schemas.microsoft.com/office/drawing/2014/main" id="{EAE9F039-5EBB-41DC-8757-DD431A50284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4" name="Group 13">
              <a:extLst>
                <a:ext uri="{FF2B5EF4-FFF2-40B4-BE49-F238E27FC236}">
                  <a16:creationId xmlns:a16="http://schemas.microsoft.com/office/drawing/2014/main" id="{9FF506BA-DFDE-43EF-A492-76FC0BF1F6A1}"/>
                </a:ext>
              </a:extLst>
            </p:cNvPr>
            <p:cNvGrpSpPr/>
            <p:nvPr/>
          </p:nvGrpSpPr>
          <p:grpSpPr>
            <a:xfrm>
              <a:off x="2006280" y="2169000"/>
              <a:ext cx="618480" cy="488880"/>
              <a:chOff x="2006280" y="2169000"/>
              <a:chExt cx="618480" cy="488880"/>
            </a:xfrm>
          </p:grpSpPr>
          <p:grpSp>
            <p:nvGrpSpPr>
              <p:cNvPr id="78" name="Group 14">
                <a:extLst>
                  <a:ext uri="{FF2B5EF4-FFF2-40B4-BE49-F238E27FC236}">
                    <a16:creationId xmlns:a16="http://schemas.microsoft.com/office/drawing/2014/main" id="{50E7A497-BBCE-4C74-B902-27E98C2E3C90}"/>
                  </a:ext>
                </a:extLst>
              </p:cNvPr>
              <p:cNvGrpSpPr/>
              <p:nvPr/>
            </p:nvGrpSpPr>
            <p:grpSpPr>
              <a:xfrm>
                <a:off x="2006280" y="2169000"/>
                <a:ext cx="493560" cy="446040"/>
                <a:chOff x="2006280" y="2169000"/>
                <a:chExt cx="493560" cy="446040"/>
              </a:xfrm>
            </p:grpSpPr>
            <p:sp>
              <p:nvSpPr>
                <p:cNvPr id="80" name="CustomShape 15">
                  <a:extLst>
                    <a:ext uri="{FF2B5EF4-FFF2-40B4-BE49-F238E27FC236}">
                      <a16:creationId xmlns:a16="http://schemas.microsoft.com/office/drawing/2014/main" id="{B8CD6F9E-5AB6-45B3-A560-74CC4FD325E4}"/>
                    </a:ext>
                  </a:extLst>
                </p:cNvPr>
                <p:cNvSpPr/>
                <p:nvPr/>
              </p:nvSpPr>
              <p:spPr>
                <a:xfrm rot="10800000">
                  <a:off x="2006280" y="2169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1" name="CustomShape 16">
                  <a:extLst>
                    <a:ext uri="{FF2B5EF4-FFF2-40B4-BE49-F238E27FC236}">
                      <a16:creationId xmlns:a16="http://schemas.microsoft.com/office/drawing/2014/main" id="{AD84C9F5-D724-4343-89B0-F64A4E457C81}"/>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9" name="CustomShape 17">
                <a:extLst>
                  <a:ext uri="{FF2B5EF4-FFF2-40B4-BE49-F238E27FC236}">
                    <a16:creationId xmlns:a16="http://schemas.microsoft.com/office/drawing/2014/main" id="{7A1009F9-C6CA-4DC8-A2EE-1461064F6E0F}"/>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35" name="CustomShape 18">
              <a:extLst>
                <a:ext uri="{FF2B5EF4-FFF2-40B4-BE49-F238E27FC236}">
                  <a16:creationId xmlns:a16="http://schemas.microsoft.com/office/drawing/2014/main" id="{5AFA44C9-854F-41F5-B96F-6CD64F978E2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36" name="Group 19">
              <a:extLst>
                <a:ext uri="{FF2B5EF4-FFF2-40B4-BE49-F238E27FC236}">
                  <a16:creationId xmlns:a16="http://schemas.microsoft.com/office/drawing/2014/main" id="{346D406A-884D-4A54-99B9-EC2D20A3B553}"/>
                </a:ext>
              </a:extLst>
            </p:cNvPr>
            <p:cNvGrpSpPr/>
            <p:nvPr/>
          </p:nvGrpSpPr>
          <p:grpSpPr>
            <a:xfrm>
              <a:off x="5842080" y="2315880"/>
              <a:ext cx="654840" cy="574200"/>
              <a:chOff x="5842080" y="2315880"/>
              <a:chExt cx="654840" cy="574200"/>
            </a:xfrm>
          </p:grpSpPr>
          <p:sp>
            <p:nvSpPr>
              <p:cNvPr id="72" name="CustomShape 20">
                <a:extLst>
                  <a:ext uri="{FF2B5EF4-FFF2-40B4-BE49-F238E27FC236}">
                    <a16:creationId xmlns:a16="http://schemas.microsoft.com/office/drawing/2014/main" id="{A220D156-F08B-4B40-B064-99A418F71BE1}"/>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3" name="Group 21">
                <a:extLst>
                  <a:ext uri="{FF2B5EF4-FFF2-40B4-BE49-F238E27FC236}">
                    <a16:creationId xmlns:a16="http://schemas.microsoft.com/office/drawing/2014/main" id="{FC04037D-D174-4C9A-A5A7-5F51DBFDA3EC}"/>
                  </a:ext>
                </a:extLst>
              </p:cNvPr>
              <p:cNvGrpSpPr/>
              <p:nvPr/>
            </p:nvGrpSpPr>
            <p:grpSpPr>
              <a:xfrm>
                <a:off x="5912640" y="2355120"/>
                <a:ext cx="520920" cy="446040"/>
                <a:chOff x="5912640" y="2355120"/>
                <a:chExt cx="520920" cy="446040"/>
              </a:xfrm>
            </p:grpSpPr>
            <p:grpSp>
              <p:nvGrpSpPr>
                <p:cNvPr id="74" name="Group 22">
                  <a:extLst>
                    <a:ext uri="{FF2B5EF4-FFF2-40B4-BE49-F238E27FC236}">
                      <a16:creationId xmlns:a16="http://schemas.microsoft.com/office/drawing/2014/main" id="{68604B74-CBAE-452F-96DE-3F429E9A4E30}"/>
                    </a:ext>
                  </a:extLst>
                </p:cNvPr>
                <p:cNvGrpSpPr/>
                <p:nvPr/>
              </p:nvGrpSpPr>
              <p:grpSpPr>
                <a:xfrm>
                  <a:off x="5912640" y="2355120"/>
                  <a:ext cx="493560" cy="446040"/>
                  <a:chOff x="5912640" y="2355120"/>
                  <a:chExt cx="493560" cy="446040"/>
                </a:xfrm>
              </p:grpSpPr>
              <p:sp>
                <p:nvSpPr>
                  <p:cNvPr id="76" name="CustomShape 23">
                    <a:extLst>
                      <a:ext uri="{FF2B5EF4-FFF2-40B4-BE49-F238E27FC236}">
                        <a16:creationId xmlns:a16="http://schemas.microsoft.com/office/drawing/2014/main" id="{87EEBABD-995E-423D-91C9-4B02B67788BB}"/>
                      </a:ext>
                    </a:extLst>
                  </p:cNvPr>
                  <p:cNvSpPr/>
                  <p:nvPr/>
                </p:nvSpPr>
                <p:spPr>
                  <a:xfrm rot="10800000">
                    <a:off x="5912640" y="235512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7" name="CustomShape 24">
                    <a:extLst>
                      <a:ext uri="{FF2B5EF4-FFF2-40B4-BE49-F238E27FC236}">
                        <a16:creationId xmlns:a16="http://schemas.microsoft.com/office/drawing/2014/main" id="{A8173BC4-FD5C-4DE6-B97D-B68B2305BFC5}"/>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5" name="CustomShape 25">
                  <a:extLst>
                    <a:ext uri="{FF2B5EF4-FFF2-40B4-BE49-F238E27FC236}">
                      <a16:creationId xmlns:a16="http://schemas.microsoft.com/office/drawing/2014/main" id="{EA3E6F82-8258-4E93-A007-4C0E44974BD6}"/>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37" name="CustomShape 26">
              <a:extLst>
                <a:ext uri="{FF2B5EF4-FFF2-40B4-BE49-F238E27FC236}">
                  <a16:creationId xmlns:a16="http://schemas.microsoft.com/office/drawing/2014/main" id="{ED0000BB-5131-44BD-9441-76C1E3108430}"/>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38" name="CustomShape 27">
              <a:extLst>
                <a:ext uri="{FF2B5EF4-FFF2-40B4-BE49-F238E27FC236}">
                  <a16:creationId xmlns:a16="http://schemas.microsoft.com/office/drawing/2014/main" id="{4C1FFC87-7032-4274-832A-412F6F8BB02D}"/>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28">
              <a:extLst>
                <a:ext uri="{FF2B5EF4-FFF2-40B4-BE49-F238E27FC236}">
                  <a16:creationId xmlns:a16="http://schemas.microsoft.com/office/drawing/2014/main" id="{6416DD5C-376A-46CE-866B-9AD60D34362A}"/>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0" name="CustomShape 29">
              <a:extLst>
                <a:ext uri="{FF2B5EF4-FFF2-40B4-BE49-F238E27FC236}">
                  <a16:creationId xmlns:a16="http://schemas.microsoft.com/office/drawing/2014/main" id="{332B382D-9C60-4594-9F09-40B00A15BDF4}"/>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1" name="CustomShape 30">
              <a:extLst>
                <a:ext uri="{FF2B5EF4-FFF2-40B4-BE49-F238E27FC236}">
                  <a16:creationId xmlns:a16="http://schemas.microsoft.com/office/drawing/2014/main" id="{897B8117-8D29-48B8-B394-EA9ADB2C2DFD}"/>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42" name="Group 31">
              <a:extLst>
                <a:ext uri="{FF2B5EF4-FFF2-40B4-BE49-F238E27FC236}">
                  <a16:creationId xmlns:a16="http://schemas.microsoft.com/office/drawing/2014/main" id="{06C83033-0568-4EA4-A609-CC65485AA3CC}"/>
                </a:ext>
              </a:extLst>
            </p:cNvPr>
            <p:cNvGrpSpPr/>
            <p:nvPr/>
          </p:nvGrpSpPr>
          <p:grpSpPr>
            <a:xfrm>
              <a:off x="6069600" y="2170800"/>
              <a:ext cx="512280" cy="446040"/>
              <a:chOff x="6069600" y="2170800"/>
              <a:chExt cx="512280" cy="446040"/>
            </a:xfrm>
          </p:grpSpPr>
          <p:grpSp>
            <p:nvGrpSpPr>
              <p:cNvPr id="68" name="Group 32">
                <a:extLst>
                  <a:ext uri="{FF2B5EF4-FFF2-40B4-BE49-F238E27FC236}">
                    <a16:creationId xmlns:a16="http://schemas.microsoft.com/office/drawing/2014/main" id="{2A14D018-7E99-442A-94AE-150146AE268E}"/>
                  </a:ext>
                </a:extLst>
              </p:cNvPr>
              <p:cNvGrpSpPr/>
              <p:nvPr/>
            </p:nvGrpSpPr>
            <p:grpSpPr>
              <a:xfrm>
                <a:off x="6069600" y="2170800"/>
                <a:ext cx="493560" cy="446040"/>
                <a:chOff x="6069600" y="2170800"/>
                <a:chExt cx="493560" cy="446040"/>
              </a:xfrm>
            </p:grpSpPr>
            <p:sp>
              <p:nvSpPr>
                <p:cNvPr id="70" name="CustomShape 33">
                  <a:extLst>
                    <a:ext uri="{FF2B5EF4-FFF2-40B4-BE49-F238E27FC236}">
                      <a16:creationId xmlns:a16="http://schemas.microsoft.com/office/drawing/2014/main" id="{691DA908-ECD5-476C-98FA-5B56B9BCCCEF}"/>
                    </a:ext>
                  </a:extLst>
                </p:cNvPr>
                <p:cNvSpPr/>
                <p:nvPr/>
              </p:nvSpPr>
              <p:spPr>
                <a:xfrm rot="10800000">
                  <a:off x="6069600" y="21708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1" name="CustomShape 34">
                  <a:extLst>
                    <a:ext uri="{FF2B5EF4-FFF2-40B4-BE49-F238E27FC236}">
                      <a16:creationId xmlns:a16="http://schemas.microsoft.com/office/drawing/2014/main" id="{7C4E78B2-690F-485F-8BA7-6A9A69282AED}"/>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9" name="CustomShape 35">
                <a:extLst>
                  <a:ext uri="{FF2B5EF4-FFF2-40B4-BE49-F238E27FC236}">
                    <a16:creationId xmlns:a16="http://schemas.microsoft.com/office/drawing/2014/main" id="{D0B7732C-0EE6-4405-8D47-42FA94688FD1}"/>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43" name="CustomShape 36">
              <a:extLst>
                <a:ext uri="{FF2B5EF4-FFF2-40B4-BE49-F238E27FC236}">
                  <a16:creationId xmlns:a16="http://schemas.microsoft.com/office/drawing/2014/main" id="{6704EBEE-0D57-4A58-899A-0BB645AF1E7B}"/>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E47E4929-8DC1-4C26-AABF-656A568EAFB3}"/>
                </a:ext>
              </a:extLst>
            </p:cNvPr>
            <p:cNvSpPr/>
            <p:nvPr/>
          </p:nvSpPr>
          <p:spPr>
            <a:xfrm rot="10800000">
              <a:off x="6230160" y="1953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5E0A3763-05FE-4CB1-A217-D2CF1F324F87}"/>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7003821B-C20F-4207-8898-D986D223FE05}"/>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47" name="CustomShape 40">
              <a:extLst>
                <a:ext uri="{FF2B5EF4-FFF2-40B4-BE49-F238E27FC236}">
                  <a16:creationId xmlns:a16="http://schemas.microsoft.com/office/drawing/2014/main" id="{8F086480-68FC-49DA-AC6B-DC2E47F7B88E}"/>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EF26B013-E595-4925-A561-F9313C644C72}"/>
                </a:ext>
              </a:extLst>
            </p:cNvPr>
            <p:cNvSpPr/>
            <p:nvPr/>
          </p:nvSpPr>
          <p:spPr>
            <a:xfrm>
              <a:off x="7076520" y="3115440"/>
              <a:ext cx="33408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A4972110-08E5-4B24-919C-C7D810BBDA06}"/>
                </a:ext>
              </a:extLst>
            </p:cNvPr>
            <p:cNvSpPr/>
            <p:nvPr/>
          </p:nvSpPr>
          <p:spPr>
            <a:xfrm>
              <a:off x="1176120" y="2900160"/>
              <a:ext cx="2025720" cy="819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a:solidFill>
                    <a:srgbClr val="000000"/>
                  </a:solidFill>
                  <a:latin typeface="Calibri"/>
                </a:rPr>
                <a:t>Prozessparameter</a:t>
              </a:r>
              <a:endParaRPr lang="de-DE" sz="1340" b="0" strike="noStrike" spc="-1">
                <a:latin typeface="Arial"/>
              </a:endParaRPr>
            </a:p>
            <a:p>
              <a:pPr algn="ctr">
                <a:lnSpc>
                  <a:spcPct val="100000"/>
                </a:lnSpc>
              </a:pPr>
              <a:r>
                <a:rPr lang="en" sz="1340" b="0" strike="noStrike" spc="-1">
                  <a:solidFill>
                    <a:srgbClr val="000000"/>
                  </a:solidFill>
                  <a:latin typeface="Calibri"/>
                </a:rPr>
                <a:t>(Sollwerte für Prozessgrößen)</a:t>
              </a:r>
              <a:endParaRPr lang="de-DE" sz="1340" b="0" strike="noStrike" spc="-1">
                <a:latin typeface="Arial"/>
              </a:endParaRPr>
            </a:p>
          </p:txBody>
        </p:sp>
        <mc:AlternateContent xmlns:mc="http://schemas.openxmlformats.org/markup-compatibility/2006">
          <mc:Choice xmlns:a14="http://schemas.microsoft.com/office/drawing/2010/main" Requires="a14">
            <p:sp>
              <p:nvSpPr>
                <p:cNvPr id="50" name="CustomShape 43">
                  <a:extLst>
                    <a:ext uri="{FF2B5EF4-FFF2-40B4-BE49-F238E27FC236}">
                      <a16:creationId xmlns:a16="http://schemas.microsoft.com/office/drawing/2014/main" id="{5D714713-DB67-4DD1-8F22-77F86F277662}"/>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endParaRPr lang="de-DE" sz="1200" dirty="0">
                    <a:latin typeface="Calibri" panose="020F0502020204030204" pitchFamily="34" charset="0"/>
                    <a:cs typeface="Calibri" panose="020F0502020204030204" pitchFamily="34" charset="0"/>
                  </a:endParaRPr>
                </a:p>
                <a:p>
                  <a:pPr algn="ctr">
                    <a:lnSpc>
                      <a:spcPct val="100000"/>
                    </a:lnSpc>
                  </a:pPr>
                  <a:endParaRPr lang="de-DE" sz="1340" b="0" strike="noStrike" spc="-1" dirty="0">
                    <a:latin typeface="Arial"/>
                  </a:endParaRPr>
                </a:p>
              </p:txBody>
            </p:sp>
          </mc:Choice>
          <mc:Fallback>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3"/>
                  <a:stretch>
                    <a:fillRect/>
                  </a:stretch>
                </a:blipFill>
                <a:ln>
                  <a:no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51" name="CustomShape 44">
                  <a:extLst>
                    <a:ext uri="{FF2B5EF4-FFF2-40B4-BE49-F238E27FC236}">
                      <a16:creationId xmlns:a16="http://schemas.microsoft.com/office/drawing/2014/main" id="{80612D7C-3E55-49E7-A3C6-E9FC14A9F027}"/>
                    </a:ext>
                  </a:extLst>
                </p:cNvPr>
                <p:cNvSpPr/>
                <p:nvPr/>
              </p:nvSpPr>
              <p:spPr>
                <a:xfrm>
                  <a:off x="9754820" y="2811240"/>
                  <a:ext cx="112556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𝑷</m:t>
                      </m:r>
                    </m:oMath>
                  </a14:m>
                  <a:endParaRPr lang="de-DE" sz="1200" dirty="0">
                    <a:latin typeface="Calibri" panose="020F0502020204030204" pitchFamily="34" charset="0"/>
                    <a:cs typeface="Calibri" panose="020F0502020204030204" pitchFamily="34" charset="0"/>
                  </a:endParaRPr>
                </a:p>
                <a:p>
                  <a:pPr algn="ctr">
                    <a:lnSpc>
                      <a:spcPct val="100000"/>
                    </a:lnSpc>
                  </a:pPr>
                  <a:endParaRPr lang="de-DE" sz="1340" b="0" strike="noStrike" spc="-1" dirty="0">
                    <a:latin typeface="Arial"/>
                  </a:endParaRPr>
                </a:p>
              </p:txBody>
            </p:sp>
          </mc:Choice>
          <mc:Fallback>
            <p:sp>
              <p:nvSpPr>
                <p:cNvPr id="51" name="CustomShape 44">
                  <a:extLst>
                    <a:ext uri="{FF2B5EF4-FFF2-40B4-BE49-F238E27FC236}">
                      <a16:creationId xmlns:a16="http://schemas.microsoft.com/office/drawing/2014/main" id="{80612D7C-3E55-49E7-A3C6-E9FC14A9F027}"/>
                    </a:ext>
                  </a:extLst>
                </p:cNvPr>
                <p:cNvSpPr>
                  <a:spLocks noRot="1" noChangeAspect="1" noMove="1" noResize="1" noEditPoints="1" noAdjustHandles="1" noChangeArrowheads="1" noChangeShapeType="1" noTextEdit="1"/>
                </p:cNvSpPr>
                <p:nvPr/>
              </p:nvSpPr>
              <p:spPr>
                <a:xfrm>
                  <a:off x="9754820" y="2811240"/>
                  <a:ext cx="1125560" cy="430200"/>
                </a:xfrm>
                <a:prstGeom prst="rect">
                  <a:avLst/>
                </a:prstGeom>
                <a:blipFill>
                  <a:blip r:embed="rId4"/>
                  <a:stretch>
                    <a:fillRect b="-49296"/>
                  </a:stretch>
                </a:blipFill>
                <a:ln>
                  <a:noFill/>
                </a:ln>
              </p:spPr>
              <p:txBody>
                <a:bodyPr/>
                <a:lstStyle/>
                <a:p>
                  <a:r>
                    <a:rPr lang="de-DE">
                      <a:noFill/>
                    </a:rPr>
                    <a:t> </a:t>
                  </a:r>
                </a:p>
              </p:txBody>
            </p:sp>
          </mc:Fallback>
        </mc:AlternateContent>
        <p:sp>
          <p:nvSpPr>
            <p:cNvPr id="52" name="CustomShape 45">
              <a:extLst>
                <a:ext uri="{FF2B5EF4-FFF2-40B4-BE49-F238E27FC236}">
                  <a16:creationId xmlns:a16="http://schemas.microsoft.com/office/drawing/2014/main" id="{071C7D2E-23A8-4666-A4C8-17C558081F2D}"/>
                </a:ext>
              </a:extLst>
            </p:cNvPr>
            <p:cNvSpPr/>
            <p:nvPr/>
          </p:nvSpPr>
          <p:spPr>
            <a:xfrm>
              <a:off x="89204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A247755B-26BB-48B7-B44D-A2688B4AC35E}"/>
                </a:ext>
              </a:extLst>
            </p:cNvPr>
            <p:cNvSpPr/>
            <p:nvPr/>
          </p:nvSpPr>
          <p:spPr>
            <a:xfrm>
              <a:off x="32018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2E3750B2-7B16-4FB7-A4A4-DB2E804D682F}"/>
                </a:ext>
              </a:extLst>
            </p:cNvPr>
            <p:cNvSpPr/>
            <p:nvPr/>
          </p:nvSpPr>
          <p:spPr>
            <a:xfrm>
              <a:off x="5329080" y="3115440"/>
              <a:ext cx="26712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BDF4EFA-7973-4113-B2AA-8DAE413740E0}"/>
                </a:ext>
              </a:extLst>
            </p:cNvPr>
            <p:cNvSpPr/>
            <p:nvPr/>
          </p:nvSpPr>
          <p:spPr>
            <a:xfrm>
              <a:off x="42775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27E9E432-940F-4BB6-99C6-46AFDC2C2C54}"/>
                </a:ext>
              </a:extLst>
            </p:cNvPr>
            <p:cNvSpPr/>
            <p:nvPr/>
          </p:nvSpPr>
          <p:spPr>
            <a:xfrm>
              <a:off x="46321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72E55068-BD0E-4CBA-AC67-FDFC167D61B9}"/>
                </a:ext>
              </a:extLst>
            </p:cNvPr>
            <p:cNvSpPr/>
            <p:nvPr/>
          </p:nvSpPr>
          <p:spPr>
            <a:xfrm>
              <a:off x="3358080" y="1172520"/>
              <a:ext cx="2547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Kühlwassertemp., ...)</a:t>
              </a:r>
              <a:endParaRPr lang="de-DE" sz="1340" b="0" strike="noStrike" spc="-1" dirty="0">
                <a:latin typeface="Arial"/>
              </a:endParaRPr>
            </a:p>
          </p:txBody>
        </p:sp>
        <p:sp>
          <p:nvSpPr>
            <p:cNvPr id="58" name="CustomShape 51">
              <a:extLst>
                <a:ext uri="{FF2B5EF4-FFF2-40B4-BE49-F238E27FC236}">
                  <a16:creationId xmlns:a16="http://schemas.microsoft.com/office/drawing/2014/main" id="{8A9BA4AD-471D-4BAA-95E6-655971CD276E}"/>
                </a:ext>
              </a:extLst>
            </p:cNvPr>
            <p:cNvSpPr/>
            <p:nvPr/>
          </p:nvSpPr>
          <p:spPr>
            <a:xfrm>
              <a:off x="78793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F48C722F-5352-42BA-B85C-35157246D032}"/>
                </a:ext>
              </a:extLst>
            </p:cNvPr>
            <p:cNvSpPr/>
            <p:nvPr/>
          </p:nvSpPr>
          <p:spPr>
            <a:xfrm>
              <a:off x="82339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1FE7665D-7275-43B2-A869-7575344B1ACE}"/>
                </a:ext>
              </a:extLst>
            </p:cNvPr>
            <p:cNvSpPr/>
            <p:nvPr/>
          </p:nvSpPr>
          <p:spPr>
            <a:xfrm>
              <a:off x="7156440" y="1153800"/>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(Materialeigenschaften)</a:t>
              </a:r>
              <a:endParaRPr lang="de-DE" sz="1340" b="0" strike="noStrike" spc="-1" dirty="0">
                <a:latin typeface="Arial"/>
              </a:endParaRPr>
            </a:p>
          </p:txBody>
        </p:sp>
        <p:sp>
          <p:nvSpPr>
            <p:cNvPr id="61" name="CustomShape 54">
              <a:extLst>
                <a:ext uri="{FF2B5EF4-FFF2-40B4-BE49-F238E27FC236}">
                  <a16:creationId xmlns:a16="http://schemas.microsoft.com/office/drawing/2014/main" id="{FD147618-2F23-4859-BC25-AA1D786BF8BB}"/>
                </a:ext>
              </a:extLst>
            </p:cNvPr>
            <p:cNvSpPr/>
            <p:nvPr/>
          </p:nvSpPr>
          <p:spPr>
            <a:xfrm rot="5400000">
              <a:off x="4064760" y="1455120"/>
              <a:ext cx="388440" cy="4139280"/>
            </a:xfrm>
            <a:prstGeom prst="bentConnector3">
              <a:avLst>
                <a:gd name="adj1" fmla="val 237226"/>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3B5FC87A-F639-4013-AEB5-6822CC45153E}"/>
                </a:ext>
              </a:extLst>
            </p:cNvPr>
            <p:cNvSpPr/>
            <p:nvPr/>
          </p:nvSpPr>
          <p:spPr>
            <a:xfrm>
              <a:off x="2782528" y="3872160"/>
              <a:ext cx="295254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63" name="CustomShape 56">
              <a:extLst>
                <a:ext uri="{FF2B5EF4-FFF2-40B4-BE49-F238E27FC236}">
                  <a16:creationId xmlns:a16="http://schemas.microsoft.com/office/drawing/2014/main" id="{6FA3D530-6BE4-4D47-BBC4-543C104C5203}"/>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64" name="Group 57">
              <a:extLst>
                <a:ext uri="{FF2B5EF4-FFF2-40B4-BE49-F238E27FC236}">
                  <a16:creationId xmlns:a16="http://schemas.microsoft.com/office/drawing/2014/main" id="{045254A2-DD19-40E8-B140-2D1409F86921}"/>
                </a:ext>
              </a:extLst>
            </p:cNvPr>
            <p:cNvGrpSpPr/>
            <p:nvPr/>
          </p:nvGrpSpPr>
          <p:grpSpPr>
            <a:xfrm>
              <a:off x="10022040" y="2350440"/>
              <a:ext cx="560880" cy="457920"/>
              <a:chOff x="10022040" y="2350440"/>
              <a:chExt cx="560880" cy="457920"/>
            </a:xfrm>
          </p:grpSpPr>
          <p:sp>
            <p:nvSpPr>
              <p:cNvPr id="66" name="CustomShape 58">
                <a:extLst>
                  <a:ext uri="{FF2B5EF4-FFF2-40B4-BE49-F238E27FC236}">
                    <a16:creationId xmlns:a16="http://schemas.microsoft.com/office/drawing/2014/main" id="{EFB5C9B5-5247-4F37-B33A-F075EA9A6908}"/>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7" name="CustomShape 59">
                <a:extLst>
                  <a:ext uri="{FF2B5EF4-FFF2-40B4-BE49-F238E27FC236}">
                    <a16:creationId xmlns:a16="http://schemas.microsoft.com/office/drawing/2014/main" id="{08AD8B6D-5C68-4ED0-9EAE-D35CA07A0794}"/>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5" name="CustomShape 60">
              <a:extLst>
                <a:ext uri="{FF2B5EF4-FFF2-40B4-BE49-F238E27FC236}">
                  <a16:creationId xmlns:a16="http://schemas.microsoft.com/office/drawing/2014/main" id="{CD7B7772-4526-4DE4-9B72-D739284CD23A}"/>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86" name="TextShape 1">
            <a:extLst>
              <a:ext uri="{FF2B5EF4-FFF2-40B4-BE49-F238E27FC236}">
                <a16:creationId xmlns:a16="http://schemas.microsoft.com/office/drawing/2014/main" id="{348C6218-BD8D-491F-9F1B-D1E846255574}"/>
              </a:ext>
            </a:extLst>
          </p:cNvPr>
          <p:cNvSpPr txBox="1"/>
          <p:nvPr/>
        </p:nvSpPr>
        <p:spPr>
          <a:xfrm>
            <a:off x="551520" y="981000"/>
            <a:ext cx="11088720" cy="2413440"/>
          </a:xfrm>
          <a:prstGeom prst="rect">
            <a:avLst/>
          </a:prstGeom>
          <a:noFill/>
          <a:ln>
            <a:noFill/>
          </a:ln>
        </p:spPr>
        <p:txBody>
          <a:bodyPr lIns="122040" tIns="122040" rIns="122040" bIns="122040">
            <a:noAutofit/>
          </a:bodyPr>
          <a:lstStyle/>
          <a:p>
            <a:pPr marL="567360" indent="-380520">
              <a:lnSpc>
                <a:spcPts val="2401"/>
              </a:lnSpc>
              <a:buClr>
                <a:srgbClr val="000000"/>
              </a:buClr>
              <a:buFont typeface="Arial"/>
              <a:buChar char="•"/>
            </a:pPr>
            <a:r>
              <a:rPr lang="en" sz="1800" b="0" strike="noStrike" spc="-1" dirty="0">
                <a:solidFill>
                  <a:srgbClr val="000000"/>
                </a:solidFill>
                <a:latin typeface="Calibri"/>
              </a:rPr>
              <a:t>Regelung von Prozessgrößen erlaubt nur indirekt eine Einstellung definierter Bauteileigenschaften</a:t>
            </a:r>
            <a:endParaRPr lang="de-DE" sz="1800" b="1" strike="noStrike" spc="-1" dirty="0">
              <a:solidFill>
                <a:srgbClr val="000000"/>
              </a:solidFill>
              <a:latin typeface="Arial"/>
            </a:endParaRPr>
          </a:p>
          <a:p>
            <a:pPr marL="567360" indent="-380520">
              <a:lnSpc>
                <a:spcPts val="2401"/>
              </a:lnSpc>
              <a:buClr>
                <a:srgbClr val="000000"/>
              </a:buClr>
              <a:buFont typeface="Arial"/>
              <a:buChar char="•"/>
            </a:pPr>
            <a:r>
              <a:rPr lang="en" sz="1800" b="0" strike="noStrike" spc="-1" dirty="0">
                <a:solidFill>
                  <a:srgbClr val="000000"/>
                </a:solidFill>
                <a:latin typeface="Calibri"/>
              </a:rPr>
              <a:t>Nicht messbare Störgrößen ändern den Zusammenhang zwischen Prozessparametern und resultierenden Bauteileigenschaften</a:t>
            </a:r>
          </a:p>
        </p:txBody>
      </p:sp>
      <p:sp>
        <p:nvSpPr>
          <p:cNvPr id="6" name="Textfeld 5">
            <a:extLst>
              <a:ext uri="{FF2B5EF4-FFF2-40B4-BE49-F238E27FC236}">
                <a16:creationId xmlns:a16="http://schemas.microsoft.com/office/drawing/2014/main" id="{7582250F-0FE1-4DEB-910F-B27AD051F190}"/>
              </a:ext>
            </a:extLst>
          </p:cNvPr>
          <p:cNvSpPr txBox="1"/>
          <p:nvPr/>
        </p:nvSpPr>
        <p:spPr>
          <a:xfrm>
            <a:off x="1282860" y="2370651"/>
            <a:ext cx="9760679" cy="923330"/>
          </a:xfrm>
          <a:prstGeom prst="rect">
            <a:avLst/>
          </a:prstGeom>
          <a:noFill/>
        </p:spPr>
        <p:txBody>
          <a:bodyPr wrap="square" rtlCol="0">
            <a:spAutoFit/>
          </a:bodyPr>
          <a:lstStyle/>
          <a:p>
            <a:pPr algn="ctr"/>
            <a:r>
              <a:rPr lang="en" sz="1800" b="1" strike="noStrike" spc="-1" dirty="0">
                <a:solidFill>
                  <a:srgbClr val="000000"/>
                </a:solidFill>
                <a:latin typeface="Calibri"/>
              </a:rPr>
              <a:t>Ziel: </a:t>
            </a:r>
            <a:r>
              <a:rPr lang="en" sz="1800" b="0" strike="noStrike" spc="-1" dirty="0">
                <a:solidFill>
                  <a:srgbClr val="000000"/>
                </a:solidFill>
                <a:latin typeface="Calibri"/>
              </a:rPr>
              <a:t>Direkte Steuerung der Bauteilqualität, Kompensation von nicht messbaren Störgrößen, einfache Integration des Verfahrens in den bestehenden Produktionsprozess</a:t>
            </a:r>
            <a:endParaRPr lang="de-DE" sz="1800" b="1" strike="noStrike" spc="-1" dirty="0">
              <a:solidFill>
                <a:srgbClr val="000000"/>
              </a:solidFill>
              <a:latin typeface="Arial"/>
            </a:endParaRPr>
          </a:p>
          <a:p>
            <a:pPr algn="ctr"/>
            <a:endParaRPr lang="de-DE" dirty="0"/>
          </a:p>
        </p:txBody>
      </p:sp>
    </p:spTree>
    <p:extLst>
      <p:ext uri="{BB962C8B-B14F-4D97-AF65-F5344CB8AC3E}">
        <p14:creationId xmlns:p14="http://schemas.microsoft.com/office/powerpoint/2010/main" val="655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86"/>
                                        </p:tgtEl>
                                        <p:attrNameLst>
                                          <p:attrName>style.opacity</p:attrName>
                                        </p:attrNameLst>
                                      </p:cBhvr>
                                      <p:to>
                                        <p:strVal val="0.5"/>
                                      </p:to>
                                    </p:set>
                                    <p:animEffect filter="image" prLst="opacity: 0.5">
                                      <p:cBhvr rctx="IE">
                                        <p:cTn id="17" dur="indefinite"/>
                                        <p:tgtEl>
                                          <p:spTgt spid="86"/>
                                        </p:tgtEl>
                                      </p:cBhvr>
                                    </p:animEffect>
                                  </p:childTnLst>
                                </p:cTn>
                              </p:par>
                              <p:par>
                                <p:cTn id="18" presetID="9" presetClass="emph" presetSubtype="0" nodeType="withEffect">
                                  <p:stCondLst>
                                    <p:cond delay="0"/>
                                  </p:stCondLst>
                                  <p:childTnLst>
                                    <p:set>
                                      <p:cBhvr>
                                        <p:cTn id="19" dur="indefinite"/>
                                        <p:tgtEl>
                                          <p:spTgt spid="27"/>
                                        </p:tgtEl>
                                        <p:attrNameLst>
                                          <p:attrName>style.opacity</p:attrName>
                                        </p:attrNameLst>
                                      </p:cBhvr>
                                      <p:to>
                                        <p:strVal val="0.5"/>
                                      </p:to>
                                    </p:set>
                                    <p:animEffect filter="image" prLst="opacity: 0.5">
                                      <p:cBhvr rctx="IE">
                                        <p:cTn id="20"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1857828" y="189000"/>
            <a:ext cx="10142052"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Projektstruktur</a:t>
            </a:r>
            <a:endParaRPr lang="de-DE" sz="2800" b="0" strike="noStrike" spc="-1" dirty="0">
              <a:solidFill>
                <a:srgbClr val="000000"/>
              </a:solidFill>
              <a:latin typeface="Arial"/>
            </a:endParaRPr>
          </a:p>
        </p:txBody>
      </p:sp>
      <p:sp>
        <p:nvSpPr>
          <p:cNvPr id="150"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52"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14</a:t>
            </a:fld>
            <a:endParaRPr lang="de-DE" sz="1200" b="0" strike="noStrike" spc="-1">
              <a:latin typeface="Times New Roman"/>
            </a:endParaRPr>
          </a:p>
        </p:txBody>
      </p:sp>
      <p:sp>
        <p:nvSpPr>
          <p:cNvPr id="153" name="CustomShape 5"/>
          <p:cNvSpPr/>
          <p:nvPr/>
        </p:nvSpPr>
        <p:spPr>
          <a:xfrm>
            <a:off x="6832440" y="752760"/>
            <a:ext cx="183960" cy="9136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tabLst>
                <a:tab pos="0" algn="l"/>
              </a:tabLst>
            </a:pPr>
            <a:br/>
            <a:endParaRPr lang="de-DE" sz="1800" b="0" strike="noStrike" spc="-1">
              <a:latin typeface="Arial"/>
            </a:endParaRPr>
          </a:p>
          <a:p>
            <a:pPr>
              <a:lnSpc>
                <a:spcPct val="100000"/>
              </a:lnSpc>
              <a:tabLst>
                <a:tab pos="0" algn="l"/>
              </a:tabLst>
            </a:pPr>
            <a:endParaRPr lang="de-DE" sz="1800" b="0" strike="noStrike" spc="-1">
              <a:latin typeface="Arial"/>
            </a:endParaRPr>
          </a:p>
        </p:txBody>
      </p:sp>
      <p:sp>
        <p:nvSpPr>
          <p:cNvPr id="154" name="TextShape 6"/>
          <p:cNvSpPr txBox="1"/>
          <p:nvPr/>
        </p:nvSpPr>
        <p:spPr>
          <a:xfrm>
            <a:off x="551520" y="981000"/>
            <a:ext cx="5544360" cy="547272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Projektziele:</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Entwicklung eines digitalen Abbildes </a:t>
            </a:r>
            <a:r>
              <a:rPr lang="de-DE" b="0" strike="noStrike" spc="-1" dirty="0">
                <a:solidFill>
                  <a:srgbClr val="000000"/>
                </a:solidFill>
                <a:uFillTx/>
                <a:latin typeface="Calibri"/>
              </a:rPr>
              <a:t>des</a:t>
            </a:r>
            <a:r>
              <a:rPr lang="de-DE" b="0" strike="noStrike" spc="-1" dirty="0">
                <a:solidFill>
                  <a:srgbClr val="000000"/>
                </a:solidFill>
                <a:latin typeface="Calibri"/>
              </a:rPr>
              <a:t> Spritzgießprozesses und von Methoden zur modellbasierten Optimierung der Bauteilgüte</a:t>
            </a:r>
          </a:p>
          <a:p>
            <a:pPr marL="285840" indent="-285480">
              <a:lnSpc>
                <a:spcPts val="2401"/>
              </a:lnSpc>
              <a:buClr>
                <a:srgbClr val="000000"/>
              </a:buClr>
              <a:buFont typeface="Arial"/>
              <a:buChar char="•"/>
              <a:tabLst>
                <a:tab pos="0" algn="l"/>
              </a:tabLst>
            </a:pPr>
            <a:r>
              <a:rPr lang="de-DE" spc="-1" dirty="0">
                <a:solidFill>
                  <a:srgbClr val="000000"/>
                </a:solidFill>
                <a:latin typeface="Calibri"/>
              </a:rPr>
              <a:t>Proof </a:t>
            </a:r>
            <a:r>
              <a:rPr lang="de-DE" spc="-1" dirty="0" err="1">
                <a:solidFill>
                  <a:srgbClr val="000000"/>
                </a:solidFill>
                <a:latin typeface="Calibri"/>
              </a:rPr>
              <a:t>of</a:t>
            </a:r>
            <a:r>
              <a:rPr lang="de-DE" spc="-1" dirty="0">
                <a:solidFill>
                  <a:srgbClr val="000000"/>
                </a:solidFill>
                <a:latin typeface="Calibri"/>
              </a:rPr>
              <a:t> Concept aller entwickelten Methoden durch Anwendung an einer Maschine des Fachgebietes IfW</a:t>
            </a:r>
            <a:endParaRPr lang="de-DE"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Transfer der entwickelten Technologien und des erforderlichen Wissens für deren Anwendung und Adaption</a:t>
            </a: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r>
              <a:rPr lang="de-DE" sz="2000" b="1" strike="noStrike" spc="-1" dirty="0">
                <a:solidFill>
                  <a:srgbClr val="000000"/>
                </a:solidFill>
                <a:latin typeface="Calibri"/>
              </a:rPr>
              <a:t>Zeitplan und Meilensteine:</a:t>
            </a: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pSp>
        <p:nvGrpSpPr>
          <p:cNvPr id="155" name="Group 7"/>
          <p:cNvGrpSpPr/>
          <p:nvPr/>
        </p:nvGrpSpPr>
        <p:grpSpPr>
          <a:xfrm>
            <a:off x="662760" y="4212720"/>
            <a:ext cx="9725400" cy="1891440"/>
            <a:chOff x="662760" y="4212720"/>
            <a:chExt cx="9725400" cy="1891440"/>
          </a:xfrm>
        </p:grpSpPr>
        <p:sp>
          <p:nvSpPr>
            <p:cNvPr id="156" name="CustomShape 8"/>
            <p:cNvSpPr/>
            <p:nvPr/>
          </p:nvSpPr>
          <p:spPr>
            <a:xfrm>
              <a:off x="7193880" y="4212720"/>
              <a:ext cx="3194280" cy="1891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de-DE" sz="1400" b="0" strike="noStrike" spc="-1" dirty="0">
                  <a:solidFill>
                    <a:srgbClr val="000000"/>
                  </a:solidFill>
                  <a:latin typeface="Calibri"/>
                </a:rPr>
                <a:t>AP0: Projektlenkungskreis</a:t>
              </a:r>
            </a:p>
            <a:p>
              <a:pPr>
                <a:lnSpc>
                  <a:spcPct val="100000"/>
                </a:lnSpc>
                <a:tabLst>
                  <a:tab pos="0" algn="l"/>
                </a:tabLst>
              </a:pPr>
              <a:r>
                <a:rPr lang="de-DE" sz="1400" b="0" strike="noStrike" spc="-1" dirty="0">
                  <a:solidFill>
                    <a:srgbClr val="000000"/>
                  </a:solidFill>
                  <a:latin typeface="Calibri"/>
                </a:rPr>
                <a:t>AP1: Aufbau der Qualitätsmesszelle</a:t>
              </a:r>
              <a:br>
                <a:rPr dirty="0"/>
              </a:br>
              <a:r>
                <a:rPr lang="de-DE" sz="1400" b="0" strike="noStrike" spc="-1" dirty="0">
                  <a:solidFill>
                    <a:srgbClr val="000000"/>
                  </a:solidFill>
                  <a:latin typeface="Calibri"/>
                </a:rPr>
                <a:t>AP2: Datenaufzeichnung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AP3: Modellbildung Digitaler Zwilling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AP4: Prozessoptimierung</a:t>
              </a:r>
              <a:endParaRPr lang="de-DE" sz="1400" b="0" strike="noStrike" spc="-1" dirty="0">
                <a:latin typeface="Arial"/>
              </a:endParaRPr>
            </a:p>
            <a:p>
              <a:pPr>
                <a:tabLst>
                  <a:tab pos="0" algn="l"/>
                </a:tabLst>
              </a:pPr>
              <a:r>
                <a:rPr lang="de-DE" sz="1400" b="0" strike="noStrike" spc="-1" dirty="0">
                  <a:solidFill>
                    <a:srgbClr val="000000"/>
                  </a:solidFill>
                  <a:latin typeface="Calibri"/>
                </a:rPr>
                <a:t>AP5: Verbreitung der Projektergebnisse</a:t>
              </a:r>
              <a:endParaRPr lang="de-DE" sz="1400" b="0" strike="noStrike" spc="-1" dirty="0">
                <a:latin typeface="Arial"/>
              </a:endParaRPr>
            </a:p>
            <a:p>
              <a:pPr>
                <a:lnSpc>
                  <a:spcPct val="100000"/>
                </a:lnSpc>
                <a:tabLst>
                  <a:tab pos="0" algn="l"/>
                </a:tabLst>
              </a:pP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MS1: </a:t>
              </a:r>
              <a:r>
                <a:rPr lang="de-DE" sz="1400" b="0" strike="noStrike" spc="-1" dirty="0" err="1">
                  <a:solidFill>
                    <a:srgbClr val="000000"/>
                  </a:solidFill>
                  <a:latin typeface="Calibri"/>
                </a:rPr>
                <a:t>Demonstratoranlage</a:t>
              </a:r>
              <a:r>
                <a:rPr lang="de-DE" sz="1400" b="0" strike="noStrike" spc="-1" dirty="0">
                  <a:solidFill>
                    <a:srgbClr val="000000"/>
                  </a:solidFill>
                  <a:latin typeface="Calibri"/>
                </a:rPr>
                <a:t> aufgebaut</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MS2: Softwareentwicklung abgeschlossen</a:t>
              </a:r>
              <a:endParaRPr lang="de-DE" sz="1400" b="0" strike="noStrike" spc="-1" dirty="0">
                <a:latin typeface="Arial"/>
              </a:endParaRPr>
            </a:p>
          </p:txBody>
        </p:sp>
        <p:grpSp>
          <p:nvGrpSpPr>
            <p:cNvPr id="157" name="Group 9"/>
            <p:cNvGrpSpPr/>
            <p:nvPr/>
          </p:nvGrpSpPr>
          <p:grpSpPr>
            <a:xfrm>
              <a:off x="662760" y="4212720"/>
              <a:ext cx="6214320" cy="1891440"/>
              <a:chOff x="662760" y="4212720"/>
              <a:chExt cx="6214320" cy="1891440"/>
            </a:xfrm>
          </p:grpSpPr>
          <p:pic>
            <p:nvPicPr>
              <p:cNvPr id="158" name="Grafik 14"/>
              <p:cNvPicPr/>
              <p:nvPr/>
            </p:nvPicPr>
            <p:blipFill>
              <a:blip r:embed="rId2"/>
              <a:stretch/>
            </p:blipFill>
            <p:spPr>
              <a:xfrm>
                <a:off x="662760" y="4212720"/>
                <a:ext cx="6214320" cy="1568160"/>
              </a:xfrm>
              <a:prstGeom prst="rect">
                <a:avLst/>
              </a:prstGeom>
              <a:ln>
                <a:noFill/>
              </a:ln>
            </p:spPr>
          </p:pic>
          <p:pic>
            <p:nvPicPr>
              <p:cNvPr id="159" name="Grafik 17"/>
              <p:cNvPicPr/>
              <p:nvPr/>
            </p:nvPicPr>
            <p:blipFill>
              <a:blip r:embed="rId3"/>
              <a:stretch/>
            </p:blipFill>
            <p:spPr>
              <a:xfrm>
                <a:off x="662760" y="5886720"/>
                <a:ext cx="6214320" cy="217440"/>
              </a:xfrm>
              <a:prstGeom prst="rect">
                <a:avLst/>
              </a:prstGeom>
              <a:ln>
                <a:noFill/>
              </a:ln>
            </p:spPr>
          </p:pic>
        </p:grpSp>
      </p:grpSp>
      <p:sp>
        <p:nvSpPr>
          <p:cNvPr id="162" name="CustomShape 11"/>
          <p:cNvSpPr/>
          <p:nvPr/>
        </p:nvSpPr>
        <p:spPr>
          <a:xfrm>
            <a:off x="6689700" y="2990520"/>
            <a:ext cx="100836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Marco </a:t>
            </a:r>
            <a:r>
              <a:rPr lang="de-DE" sz="1600" b="0" strike="noStrike" spc="-1" dirty="0" err="1">
                <a:solidFill>
                  <a:srgbClr val="000000"/>
                </a:solidFill>
                <a:latin typeface="Calibri"/>
              </a:rPr>
              <a:t>Klute</a:t>
            </a:r>
            <a:endParaRPr lang="de-DE" sz="1600" b="0" strike="noStrike" spc="-1" dirty="0">
              <a:latin typeface="Arial"/>
            </a:endParaRPr>
          </a:p>
        </p:txBody>
      </p:sp>
      <p:grpSp>
        <p:nvGrpSpPr>
          <p:cNvPr id="163" name="Group 12"/>
          <p:cNvGrpSpPr/>
          <p:nvPr/>
        </p:nvGrpSpPr>
        <p:grpSpPr>
          <a:xfrm>
            <a:off x="7795260" y="1467360"/>
            <a:ext cx="1528200" cy="1766880"/>
            <a:chOff x="8170920" y="1467360"/>
            <a:chExt cx="1528200" cy="1766880"/>
          </a:xfrm>
        </p:grpSpPr>
        <p:pic>
          <p:nvPicPr>
            <p:cNvPr id="164" name="Grafik 22" descr="Ein Bild, das Person, Wand, Mann, drinnen enthält.&#10;&#10;Automatisch generierte Beschreibung"/>
            <p:cNvPicPr/>
            <p:nvPr/>
          </p:nvPicPr>
          <p:blipFill>
            <a:blip r:embed="rId4"/>
            <a:stretch/>
          </p:blipFill>
          <p:spPr>
            <a:xfrm>
              <a:off x="8454960" y="1467360"/>
              <a:ext cx="960120" cy="1440360"/>
            </a:xfrm>
            <a:prstGeom prst="rect">
              <a:avLst/>
            </a:prstGeom>
            <a:ln>
              <a:noFill/>
            </a:ln>
          </p:spPr>
        </p:pic>
        <p:sp>
          <p:nvSpPr>
            <p:cNvPr id="165" name="CustomShape 13"/>
            <p:cNvSpPr/>
            <p:nvPr/>
          </p:nvSpPr>
          <p:spPr>
            <a:xfrm>
              <a:off x="8170920" y="2990520"/>
              <a:ext cx="152820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Alexander Rehmer</a:t>
              </a:r>
              <a:endParaRPr lang="de-DE" sz="1600" b="0" strike="noStrike" spc="-1" dirty="0">
                <a:latin typeface="Arial"/>
              </a:endParaRPr>
            </a:p>
          </p:txBody>
        </p:sp>
      </p:grpSp>
      <p:sp>
        <p:nvSpPr>
          <p:cNvPr id="166" name="CustomShape 14"/>
          <p:cNvSpPr/>
          <p:nvPr/>
        </p:nvSpPr>
        <p:spPr>
          <a:xfrm>
            <a:off x="6534000" y="981000"/>
            <a:ext cx="5544360" cy="5472720"/>
          </a:xfrm>
          <a:prstGeom prst="rect">
            <a:avLst/>
          </a:prstGeom>
          <a:noFill/>
          <a:ln>
            <a:noFill/>
          </a:ln>
        </p:spPr>
        <p:style>
          <a:lnRef idx="0">
            <a:scrgbClr r="0" g="0" b="0"/>
          </a:lnRef>
          <a:fillRef idx="0">
            <a:scrgbClr r="0" g="0" b="0"/>
          </a:fillRef>
          <a:effectRef idx="0">
            <a:scrgbClr r="0" g="0" b="0"/>
          </a:effectRef>
          <a:fontRef idx="minor"/>
        </p:style>
        <p:txBody>
          <a:bodyPr lIns="108000" tIns="72000" rIns="108000" bIns="72000">
            <a:noAutofit/>
          </a:bodyPr>
          <a:lstStyle/>
          <a:p>
            <a:pPr>
              <a:lnSpc>
                <a:spcPts val="2401"/>
              </a:lnSpc>
              <a:tabLst>
                <a:tab pos="0" algn="l"/>
              </a:tabLst>
            </a:pPr>
            <a:r>
              <a:rPr lang="de-DE" sz="1800" b="1" strike="noStrike" spc="-1">
                <a:solidFill>
                  <a:srgbClr val="000000"/>
                </a:solidFill>
                <a:latin typeface="Calibri"/>
              </a:rPr>
              <a:t>Projektbearbeiter:</a:t>
            </a:r>
            <a:endParaRPr lang="de-DE" sz="1800" b="0" strike="noStrike" spc="-1">
              <a:latin typeface="Arial"/>
            </a:endParaRPr>
          </a:p>
          <a:p>
            <a:pPr>
              <a:lnSpc>
                <a:spcPts val="2401"/>
              </a:lnSpc>
              <a:tabLst>
                <a:tab pos="0" algn="l"/>
              </a:tabLst>
            </a:pPr>
            <a:endParaRPr lang="de-DE" sz="1800" b="0" strike="noStrike" spc="-1">
              <a:latin typeface="Arial"/>
            </a:endParaRPr>
          </a:p>
        </p:txBody>
      </p:sp>
      <p:sp>
        <p:nvSpPr>
          <p:cNvPr id="20" name="TextShape 3">
            <a:extLst>
              <a:ext uri="{FF2B5EF4-FFF2-40B4-BE49-F238E27FC236}">
                <a16:creationId xmlns:a16="http://schemas.microsoft.com/office/drawing/2014/main" id="{58442786-6691-447F-90E6-EC6915C0F7EE}"/>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3" name="CustomShape 13">
            <a:extLst>
              <a:ext uri="{FF2B5EF4-FFF2-40B4-BE49-F238E27FC236}">
                <a16:creationId xmlns:a16="http://schemas.microsoft.com/office/drawing/2014/main" id="{99A023DC-A1B0-4CCB-A06B-329DBE651DA8}"/>
              </a:ext>
            </a:extLst>
          </p:cNvPr>
          <p:cNvSpPr/>
          <p:nvPr/>
        </p:nvSpPr>
        <p:spPr>
          <a:xfrm>
            <a:off x="9376425" y="1984544"/>
            <a:ext cx="1528200" cy="492443"/>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t>Technischer Mitarbeiter</a:t>
            </a:r>
          </a:p>
        </p:txBody>
      </p:sp>
      <p:sp>
        <p:nvSpPr>
          <p:cNvPr id="29" name="CustomShape 13">
            <a:extLst>
              <a:ext uri="{FF2B5EF4-FFF2-40B4-BE49-F238E27FC236}">
                <a16:creationId xmlns:a16="http://schemas.microsoft.com/office/drawing/2014/main" id="{C0ED53C7-9E4B-4D6D-A284-4FF06A067851}"/>
              </a:ext>
            </a:extLst>
          </p:cNvPr>
          <p:cNvSpPr/>
          <p:nvPr/>
        </p:nvSpPr>
        <p:spPr>
          <a:xfrm>
            <a:off x="11028240" y="2107654"/>
            <a:ext cx="705147"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Hiwis</a:t>
            </a:r>
          </a:p>
        </p:txBody>
      </p:sp>
      <p:sp>
        <p:nvSpPr>
          <p:cNvPr id="4" name="Fußzeilenplatzhalter 3">
            <a:extLst>
              <a:ext uri="{FF2B5EF4-FFF2-40B4-BE49-F238E27FC236}">
                <a16:creationId xmlns:a16="http://schemas.microsoft.com/office/drawing/2014/main" id="{E1145EDA-A1E3-4500-AD84-5D3BE9F71F99}"/>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BE74C5A7-220F-4924-A048-1345934E4E35}"/>
              </a:ext>
            </a:extLst>
          </p:cNvPr>
          <p:cNvSpPr>
            <a:spLocks noGrp="1"/>
          </p:cNvSpPr>
          <p:nvPr>
            <p:ph type="dt" idx="10"/>
          </p:nvPr>
        </p:nvSpPr>
        <p:spPr/>
        <p:txBody>
          <a:bodyPr/>
          <a:lstStyle/>
          <a:p>
            <a:pPr>
              <a:lnSpc>
                <a:spcPct val="100000"/>
              </a:lnSpc>
            </a:pPr>
            <a:fld id="{DE3A3FDF-5955-4F0D-A414-03E55BB33B1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03B38B26-3994-4020-A01F-BBD5B430E42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14</a:t>
            </a:fld>
            <a:endParaRPr lang="de-DE" sz="1200" b="0" strike="noStrike" spc="-1">
              <a:latin typeface="Times New Roman"/>
            </a:endParaRPr>
          </a:p>
        </p:txBody>
      </p:sp>
      <p:sp>
        <p:nvSpPr>
          <p:cNvPr id="27" name="CustomShape 13">
            <a:extLst>
              <a:ext uri="{FF2B5EF4-FFF2-40B4-BE49-F238E27FC236}">
                <a16:creationId xmlns:a16="http://schemas.microsoft.com/office/drawing/2014/main" id="{A2002AF2-1B67-40F3-9BB6-C4D1FE3B94C4}"/>
              </a:ext>
            </a:extLst>
          </p:cNvPr>
          <p:cNvSpPr/>
          <p:nvPr/>
        </p:nvSpPr>
        <p:spPr>
          <a:xfrm>
            <a:off x="9171003" y="2107656"/>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28" name="CustomShape 13">
            <a:extLst>
              <a:ext uri="{FF2B5EF4-FFF2-40B4-BE49-F238E27FC236}">
                <a16:creationId xmlns:a16="http://schemas.microsoft.com/office/drawing/2014/main" id="{56DCF9E3-073A-4EC1-9FC6-DB30841A50F7}"/>
              </a:ext>
            </a:extLst>
          </p:cNvPr>
          <p:cNvSpPr/>
          <p:nvPr/>
        </p:nvSpPr>
        <p:spPr>
          <a:xfrm>
            <a:off x="10707820" y="2107654"/>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pic>
        <p:nvPicPr>
          <p:cNvPr id="3" name="Grafik 2" descr="Ein Bild, das Mann, Person, Anzug, tragen enthält.&#10;&#10;Automatisch generierte Beschreibung">
            <a:extLst>
              <a:ext uri="{FF2B5EF4-FFF2-40B4-BE49-F238E27FC236}">
                <a16:creationId xmlns:a16="http://schemas.microsoft.com/office/drawing/2014/main" id="{AA88E33D-6771-4F71-A3AE-19929A110EDC}"/>
              </a:ext>
            </a:extLst>
          </p:cNvPr>
          <p:cNvPicPr>
            <a:picLocks noChangeAspect="1"/>
          </p:cNvPicPr>
          <p:nvPr/>
        </p:nvPicPr>
        <p:blipFill rotWithShape="1">
          <a:blip r:embed="rId5">
            <a:extLst>
              <a:ext uri="{28A0092B-C50C-407E-A947-70E740481C1C}">
                <a14:useLocalDpi xmlns:a14="http://schemas.microsoft.com/office/drawing/2010/main" val="0"/>
              </a:ext>
            </a:extLst>
          </a:blip>
          <a:srcRect l="29571" t="2600" r="34642" b="27815"/>
          <a:stretch/>
        </p:blipFill>
        <p:spPr>
          <a:xfrm>
            <a:off x="6628840" y="1474920"/>
            <a:ext cx="1105487" cy="1432800"/>
          </a:xfrm>
          <a:prstGeom prst="rect">
            <a:avLst/>
          </a:prstGeom>
        </p:spPr>
      </p:pic>
    </p:spTree>
    <p:extLst>
      <p:ext uri="{BB962C8B-B14F-4D97-AF65-F5344CB8AC3E}">
        <p14:creationId xmlns:p14="http://schemas.microsoft.com/office/powerpoint/2010/main" val="229209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2"/>
          <p:cNvSpPr txBox="1"/>
          <p:nvPr/>
        </p:nvSpPr>
        <p:spPr>
          <a:xfrm>
            <a:off x="1843314" y="189000"/>
            <a:ext cx="10156566"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über Entwicklungs- und Transfermaßnahmen</a:t>
            </a:r>
            <a:endParaRPr lang="de-DE" sz="2800" b="0" strike="noStrike" spc="-1" dirty="0">
              <a:solidFill>
                <a:srgbClr val="000000"/>
              </a:solidFill>
              <a:latin typeface="Arial"/>
            </a:endParaRPr>
          </a:p>
        </p:txBody>
      </p:sp>
      <p:sp>
        <p:nvSpPr>
          <p:cNvPr id="12" name="Google Shape;59;p13">
            <a:extLst>
              <a:ext uri="{FF2B5EF4-FFF2-40B4-BE49-F238E27FC236}">
                <a16:creationId xmlns:a16="http://schemas.microsoft.com/office/drawing/2014/main" id="{551AAB99-242E-4840-940C-F1E1BDEBE820}"/>
              </a:ext>
            </a:extLst>
          </p:cNvPr>
          <p:cNvSpPr/>
          <p:nvPr/>
        </p:nvSpPr>
        <p:spPr>
          <a:xfrm rot="-5400000">
            <a:off x="-123275" y="1930077"/>
            <a:ext cx="1051946" cy="225300"/>
          </a:xfrm>
          <a:prstGeom prst="rect">
            <a:avLst/>
          </a:prstGeom>
          <a:solidFill>
            <a:srgbClr val="B7B7B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Calibri"/>
                <a:ea typeface="Calibri"/>
                <a:cs typeface="Calibri"/>
                <a:sym typeface="Calibri"/>
              </a:rPr>
              <a:t> Wissen</a:t>
            </a:r>
            <a:endParaRPr sz="1000" b="1">
              <a:solidFill>
                <a:srgbClr val="FFFFFF"/>
              </a:solidFill>
              <a:latin typeface="Calibri"/>
              <a:ea typeface="Calibri"/>
              <a:cs typeface="Calibri"/>
              <a:sym typeface="Calibri"/>
            </a:endParaRPr>
          </a:p>
        </p:txBody>
      </p:sp>
      <p:sp>
        <p:nvSpPr>
          <p:cNvPr id="13" name="Google Shape;60;p13">
            <a:extLst>
              <a:ext uri="{FF2B5EF4-FFF2-40B4-BE49-F238E27FC236}">
                <a16:creationId xmlns:a16="http://schemas.microsoft.com/office/drawing/2014/main" id="{6F66D4C9-7BC6-4799-B462-AE43811FF52D}"/>
              </a:ext>
            </a:extLst>
          </p:cNvPr>
          <p:cNvSpPr txBox="1"/>
          <p:nvPr/>
        </p:nvSpPr>
        <p:spPr>
          <a:xfrm>
            <a:off x="609748" y="1516655"/>
            <a:ext cx="2196452" cy="1052044"/>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latin typeface="Calibri"/>
                <a:ea typeface="Calibri"/>
                <a:cs typeface="Calibri"/>
                <a:sym typeface="Calibri"/>
              </a:rPr>
              <a:t>Verfahrenstechnik</a:t>
            </a:r>
            <a:r>
              <a:rPr lang="en" sz="1200" dirty="0">
                <a:solidFill>
                  <a:schemeClr val="dk1"/>
                </a:solidFill>
                <a:latin typeface="Calibri"/>
                <a:ea typeface="Calibri"/>
                <a:cs typeface="Calibri"/>
                <a:sym typeface="Calibri"/>
              </a:rPr>
              <a:t> des Spritzgießprozesses</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Wechselwirkungen </a:t>
            </a:r>
            <a:r>
              <a:rPr lang="en" sz="1200" dirty="0">
                <a:latin typeface="Calibri"/>
                <a:ea typeface="Calibri"/>
                <a:cs typeface="Calibri"/>
                <a:sym typeface="Calibri"/>
              </a:rPr>
              <a:t>der</a:t>
            </a:r>
            <a:r>
              <a:rPr lang="en" sz="1200" dirty="0">
                <a:solidFill>
                  <a:schemeClr val="dk1"/>
                </a:solidFill>
                <a:latin typeface="Calibri"/>
                <a:ea typeface="Calibri"/>
                <a:cs typeface="Calibri"/>
                <a:sym typeface="Calibri"/>
              </a:rPr>
              <a:t> Prozessparameter</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latin typeface="Calibri"/>
                <a:ea typeface="Calibri"/>
                <a:cs typeface="Calibri"/>
                <a:sym typeface="Calibri"/>
              </a:rPr>
              <a:t>Sensorik</a:t>
            </a:r>
            <a:endParaRPr sz="1200" dirty="0">
              <a:latin typeface="Calibri"/>
              <a:ea typeface="Calibri"/>
              <a:cs typeface="Calibri"/>
              <a:sym typeface="Calibri"/>
            </a:endParaRPr>
          </a:p>
        </p:txBody>
      </p:sp>
      <p:sp>
        <p:nvSpPr>
          <p:cNvPr id="14" name="Google Shape;61;p13">
            <a:extLst>
              <a:ext uri="{FF2B5EF4-FFF2-40B4-BE49-F238E27FC236}">
                <a16:creationId xmlns:a16="http://schemas.microsoft.com/office/drawing/2014/main" id="{7BD60FFA-74C3-4AF5-8746-1B3657150C0C}"/>
              </a:ext>
            </a:extLst>
          </p:cNvPr>
          <p:cNvSpPr txBox="1"/>
          <p:nvPr/>
        </p:nvSpPr>
        <p:spPr>
          <a:xfrm>
            <a:off x="2884378" y="1516655"/>
            <a:ext cx="2143022" cy="9012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Qualitätsüberwachung im Spritzgießprozess</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Messtechniken für Quali-</a:t>
            </a: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tätskontrollen</a:t>
            </a:r>
            <a:endParaRPr sz="1200" dirty="0">
              <a:latin typeface="Calibri"/>
              <a:ea typeface="Calibri"/>
              <a:cs typeface="Calibri"/>
              <a:sym typeface="Calibri"/>
            </a:endParaRPr>
          </a:p>
        </p:txBody>
      </p:sp>
      <p:sp>
        <p:nvSpPr>
          <p:cNvPr id="15" name="Google Shape;62;p13">
            <a:extLst>
              <a:ext uri="{FF2B5EF4-FFF2-40B4-BE49-F238E27FC236}">
                <a16:creationId xmlns:a16="http://schemas.microsoft.com/office/drawing/2014/main" id="{ACACE472-5513-4493-A52C-360BDB3CC702}"/>
              </a:ext>
            </a:extLst>
          </p:cNvPr>
          <p:cNvSpPr txBox="1"/>
          <p:nvPr/>
        </p:nvSpPr>
        <p:spPr>
          <a:xfrm>
            <a:off x="5072736" y="1510009"/>
            <a:ext cx="2162224" cy="9012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Kommunikationsprotokolle </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Programmieren mit Python</a:t>
            </a:r>
            <a:endParaRPr sz="1200" dirty="0">
              <a:latin typeface="Calibri"/>
              <a:ea typeface="Calibri"/>
              <a:cs typeface="Calibri"/>
              <a:sym typeface="Calibri"/>
            </a:endParaRPr>
          </a:p>
        </p:txBody>
      </p:sp>
      <p:sp>
        <p:nvSpPr>
          <p:cNvPr id="16" name="Google Shape;63;p13">
            <a:extLst>
              <a:ext uri="{FF2B5EF4-FFF2-40B4-BE49-F238E27FC236}">
                <a16:creationId xmlns:a16="http://schemas.microsoft.com/office/drawing/2014/main" id="{D36BAA6C-BC8A-4EF4-87F9-A852D25755E8}"/>
              </a:ext>
            </a:extLst>
          </p:cNvPr>
          <p:cNvSpPr txBox="1"/>
          <p:nvPr/>
        </p:nvSpPr>
        <p:spPr>
          <a:xfrm>
            <a:off x="7300028" y="1516655"/>
            <a:ext cx="2169771" cy="9012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Systemidentifikation</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Experimententwurf (Testsignalentwurf, DoE)</a:t>
            </a:r>
            <a:endParaRPr sz="1200" dirty="0">
              <a:solidFill>
                <a:srgbClr val="000000"/>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Nichtlineare Optimierung</a:t>
            </a:r>
            <a:endParaRPr sz="1200" dirty="0">
              <a:solidFill>
                <a:srgbClr val="000000"/>
              </a:solidFill>
              <a:latin typeface="Calibri"/>
              <a:ea typeface="Calibri"/>
              <a:cs typeface="Calibri"/>
              <a:sym typeface="Calibri"/>
            </a:endParaRPr>
          </a:p>
        </p:txBody>
      </p:sp>
      <p:sp>
        <p:nvSpPr>
          <p:cNvPr id="17" name="Google Shape;64;p13">
            <a:extLst>
              <a:ext uri="{FF2B5EF4-FFF2-40B4-BE49-F238E27FC236}">
                <a16:creationId xmlns:a16="http://schemas.microsoft.com/office/drawing/2014/main" id="{7512512E-BA74-4239-9547-49B1AA5D692D}"/>
              </a:ext>
            </a:extLst>
          </p:cNvPr>
          <p:cNvSpPr txBox="1"/>
          <p:nvPr/>
        </p:nvSpPr>
        <p:spPr>
          <a:xfrm>
            <a:off x="9534732" y="1516655"/>
            <a:ext cx="2162224" cy="9354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Lösung von Optimalsteuerungsproblemen</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Online-Parameterschätzung</a:t>
            </a:r>
            <a:endParaRPr sz="1200" dirty="0">
              <a:latin typeface="Calibri"/>
              <a:ea typeface="Calibri"/>
              <a:cs typeface="Calibri"/>
              <a:sym typeface="Calibri"/>
            </a:endParaRPr>
          </a:p>
        </p:txBody>
      </p:sp>
      <p:sp>
        <p:nvSpPr>
          <p:cNvPr id="18" name="Google Shape;65;p13">
            <a:extLst>
              <a:ext uri="{FF2B5EF4-FFF2-40B4-BE49-F238E27FC236}">
                <a16:creationId xmlns:a16="http://schemas.microsoft.com/office/drawing/2014/main" id="{4EBEC7FE-0B00-4B04-8F7B-171B8A70DC04}"/>
              </a:ext>
            </a:extLst>
          </p:cNvPr>
          <p:cNvSpPr/>
          <p:nvPr/>
        </p:nvSpPr>
        <p:spPr>
          <a:xfrm rot="-5400000">
            <a:off x="-8452" y="4386903"/>
            <a:ext cx="822300" cy="225300"/>
          </a:xfrm>
          <a:prstGeom prst="rect">
            <a:avLst/>
          </a:prstGeom>
          <a:solidFill>
            <a:srgbClr val="B7B7B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Technologien</a:t>
            </a:r>
            <a:endParaRPr sz="1000" b="1" dirty="0">
              <a:solidFill>
                <a:srgbClr val="FFFFFF"/>
              </a:solidFill>
              <a:latin typeface="Calibri"/>
              <a:ea typeface="Calibri"/>
              <a:cs typeface="Calibri"/>
              <a:sym typeface="Calibri"/>
            </a:endParaRPr>
          </a:p>
        </p:txBody>
      </p:sp>
      <p:sp>
        <p:nvSpPr>
          <p:cNvPr id="19" name="Google Shape;66;p13">
            <a:extLst>
              <a:ext uri="{FF2B5EF4-FFF2-40B4-BE49-F238E27FC236}">
                <a16:creationId xmlns:a16="http://schemas.microsoft.com/office/drawing/2014/main" id="{9D7724CB-5F85-4859-B04C-FBB45AABEFAA}"/>
              </a:ext>
            </a:extLst>
          </p:cNvPr>
          <p:cNvSpPr txBox="1"/>
          <p:nvPr/>
        </p:nvSpPr>
        <p:spPr>
          <a:xfrm>
            <a:off x="5072736" y="4088403"/>
            <a:ext cx="2175864" cy="849482"/>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Datenauf-</a:t>
            </a:r>
            <a:br>
              <a:rPr lang="en" sz="1200" dirty="0">
                <a:solidFill>
                  <a:srgbClr val="000000"/>
                </a:solidFill>
                <a:latin typeface="Calibri"/>
                <a:ea typeface="Calibri"/>
                <a:cs typeface="Calibri"/>
                <a:sym typeface="Calibri"/>
              </a:rPr>
            </a:br>
            <a:r>
              <a:rPr lang="en" sz="1200" dirty="0">
                <a:solidFill>
                  <a:srgbClr val="000000"/>
                </a:solidFill>
                <a:latin typeface="Calibri"/>
                <a:ea typeface="Calibri"/>
                <a:cs typeface="Calibri"/>
                <a:sym typeface="Calibri"/>
              </a:rPr>
              <a:t>zeichung und zum Daten-</a:t>
            </a:r>
            <a:br>
              <a:rPr lang="en" sz="1200" dirty="0">
                <a:solidFill>
                  <a:srgbClr val="000000"/>
                </a:solidFill>
                <a:latin typeface="Calibri"/>
                <a:ea typeface="Calibri"/>
                <a:cs typeface="Calibri"/>
                <a:sym typeface="Calibri"/>
              </a:rPr>
            </a:br>
            <a:r>
              <a:rPr lang="en" sz="1200" dirty="0">
                <a:solidFill>
                  <a:srgbClr val="000000"/>
                </a:solidFill>
                <a:latin typeface="Calibri"/>
                <a:ea typeface="Calibri"/>
                <a:cs typeface="Calibri"/>
                <a:sym typeface="Calibri"/>
              </a:rPr>
              <a:t>export</a:t>
            </a:r>
            <a:endParaRPr sz="1200" dirty="0">
              <a:latin typeface="Calibri"/>
              <a:ea typeface="Calibri"/>
              <a:cs typeface="Calibri"/>
              <a:sym typeface="Calibri"/>
            </a:endParaRPr>
          </a:p>
        </p:txBody>
      </p:sp>
      <p:sp>
        <p:nvSpPr>
          <p:cNvPr id="20" name="Google Shape;67;p13">
            <a:extLst>
              <a:ext uri="{FF2B5EF4-FFF2-40B4-BE49-F238E27FC236}">
                <a16:creationId xmlns:a16="http://schemas.microsoft.com/office/drawing/2014/main" id="{8C2D2191-C604-4D18-8CBF-1B66B85EF593}"/>
              </a:ext>
            </a:extLst>
          </p:cNvPr>
          <p:cNvSpPr txBox="1"/>
          <p:nvPr/>
        </p:nvSpPr>
        <p:spPr>
          <a:xfrm>
            <a:off x="7293935" y="4088403"/>
            <a:ext cx="2175864" cy="8223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Generierung von Testsignalen</a:t>
            </a: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datengetriebenen Modellbildung</a:t>
            </a:r>
            <a:endParaRPr sz="1200" dirty="0">
              <a:latin typeface="Calibri"/>
              <a:ea typeface="Calibri"/>
              <a:cs typeface="Calibri"/>
              <a:sym typeface="Calibri"/>
            </a:endParaRPr>
          </a:p>
        </p:txBody>
      </p:sp>
      <p:sp>
        <p:nvSpPr>
          <p:cNvPr id="21" name="Google Shape;68;p13">
            <a:extLst>
              <a:ext uri="{FF2B5EF4-FFF2-40B4-BE49-F238E27FC236}">
                <a16:creationId xmlns:a16="http://schemas.microsoft.com/office/drawing/2014/main" id="{B5FE9C2C-66D8-460E-AE07-EC80C5D0505A}"/>
              </a:ext>
            </a:extLst>
          </p:cNvPr>
          <p:cNvSpPr txBox="1"/>
          <p:nvPr/>
        </p:nvSpPr>
        <p:spPr>
          <a:xfrm>
            <a:off x="2884378" y="4088403"/>
            <a:ext cx="2143022" cy="8223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Messgeräte zur Qualitätsüberwachung</a:t>
            </a:r>
            <a:endParaRPr sz="1200" dirty="0">
              <a:latin typeface="Calibri"/>
              <a:ea typeface="Calibri"/>
              <a:cs typeface="Calibri"/>
              <a:sym typeface="Calibri"/>
            </a:endParaRPr>
          </a:p>
        </p:txBody>
      </p:sp>
      <p:sp>
        <p:nvSpPr>
          <p:cNvPr id="22" name="Google Shape;69;p13">
            <a:extLst>
              <a:ext uri="{FF2B5EF4-FFF2-40B4-BE49-F238E27FC236}">
                <a16:creationId xmlns:a16="http://schemas.microsoft.com/office/drawing/2014/main" id="{59BBDB1F-BFE4-4804-98CC-1AA8F97E275D}"/>
              </a:ext>
            </a:extLst>
          </p:cNvPr>
          <p:cNvSpPr txBox="1"/>
          <p:nvPr/>
        </p:nvSpPr>
        <p:spPr>
          <a:xfrm>
            <a:off x="611592" y="4088403"/>
            <a:ext cx="2194608" cy="8223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Maschinenprotokolle</a:t>
            </a:r>
            <a:endParaRPr sz="1200" dirty="0">
              <a:latin typeface="Calibri"/>
              <a:ea typeface="Calibri"/>
              <a:cs typeface="Calibri"/>
              <a:sym typeface="Calibri"/>
            </a:endParaRPr>
          </a:p>
        </p:txBody>
      </p:sp>
      <p:sp>
        <p:nvSpPr>
          <p:cNvPr id="23" name="Google Shape;70;p13">
            <a:extLst>
              <a:ext uri="{FF2B5EF4-FFF2-40B4-BE49-F238E27FC236}">
                <a16:creationId xmlns:a16="http://schemas.microsoft.com/office/drawing/2014/main" id="{BD19C84C-384D-4103-AF02-54603A582CA3}"/>
              </a:ext>
            </a:extLst>
          </p:cNvPr>
          <p:cNvSpPr txBox="1"/>
          <p:nvPr/>
        </p:nvSpPr>
        <p:spPr>
          <a:xfrm>
            <a:off x="9534732" y="4088403"/>
            <a:ext cx="2156446" cy="849482"/>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Optimierung des Spritzgießprozesses</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Online-Adaption des Digitalen Zwillings</a:t>
            </a:r>
            <a:endParaRPr sz="1200" dirty="0">
              <a:solidFill>
                <a:srgbClr val="000000"/>
              </a:solidFill>
              <a:latin typeface="Calibri"/>
              <a:ea typeface="Calibri"/>
              <a:cs typeface="Calibri"/>
              <a:sym typeface="Calibri"/>
            </a:endParaRPr>
          </a:p>
        </p:txBody>
      </p:sp>
      <p:sp>
        <p:nvSpPr>
          <p:cNvPr id="24" name="Google Shape;71;p13">
            <a:extLst>
              <a:ext uri="{FF2B5EF4-FFF2-40B4-BE49-F238E27FC236}">
                <a16:creationId xmlns:a16="http://schemas.microsoft.com/office/drawing/2014/main" id="{D36FE9AE-5742-4C53-A723-A3841B1F6AD3}"/>
              </a:ext>
            </a:extLst>
          </p:cNvPr>
          <p:cNvSpPr/>
          <p:nvPr/>
        </p:nvSpPr>
        <p:spPr>
          <a:xfrm rot="-5400000">
            <a:off x="100748" y="2859134"/>
            <a:ext cx="603900"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 Transfer</a:t>
            </a:r>
            <a:endParaRPr sz="1000" b="1" dirty="0">
              <a:solidFill>
                <a:srgbClr val="FFFFFF"/>
              </a:solidFill>
              <a:latin typeface="Calibri"/>
              <a:ea typeface="Calibri"/>
              <a:cs typeface="Calibri"/>
              <a:sym typeface="Calibri"/>
            </a:endParaRPr>
          </a:p>
        </p:txBody>
      </p:sp>
      <p:sp>
        <p:nvSpPr>
          <p:cNvPr id="25" name="Google Shape;72;p13">
            <a:extLst>
              <a:ext uri="{FF2B5EF4-FFF2-40B4-BE49-F238E27FC236}">
                <a16:creationId xmlns:a16="http://schemas.microsoft.com/office/drawing/2014/main" id="{4F40F3E6-D9A2-4AEA-9F04-7512BCD0257E}"/>
              </a:ext>
            </a:extLst>
          </p:cNvPr>
          <p:cNvSpPr/>
          <p:nvPr/>
        </p:nvSpPr>
        <p:spPr>
          <a:xfrm>
            <a:off x="609747" y="2658834"/>
            <a:ext cx="1108723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latin typeface="Calibri"/>
                <a:ea typeface="Calibri"/>
                <a:cs typeface="Calibri"/>
                <a:sym typeface="Calibri"/>
              </a:rPr>
              <a:t>Fachliche Vorträge, Webinare &amp; Seminare</a:t>
            </a:r>
            <a:endParaRPr sz="1000" b="1" dirty="0">
              <a:latin typeface="Calibri"/>
              <a:ea typeface="Calibri"/>
              <a:cs typeface="Calibri"/>
              <a:sym typeface="Calibri"/>
            </a:endParaRPr>
          </a:p>
        </p:txBody>
      </p:sp>
      <p:sp>
        <p:nvSpPr>
          <p:cNvPr id="26" name="Google Shape;73;p13">
            <a:extLst>
              <a:ext uri="{FF2B5EF4-FFF2-40B4-BE49-F238E27FC236}">
                <a16:creationId xmlns:a16="http://schemas.microsoft.com/office/drawing/2014/main" id="{0F99EEA3-9493-48F2-90B7-F873D3D53D19}"/>
              </a:ext>
            </a:extLst>
          </p:cNvPr>
          <p:cNvSpPr/>
          <p:nvPr/>
        </p:nvSpPr>
        <p:spPr>
          <a:xfrm rot="-5400000">
            <a:off x="92954" y="3596991"/>
            <a:ext cx="619487"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Bereitst.</a:t>
            </a:r>
            <a:endParaRPr sz="1000" b="1" dirty="0">
              <a:solidFill>
                <a:srgbClr val="FFFFFF"/>
              </a:solidFill>
              <a:latin typeface="Calibri"/>
              <a:ea typeface="Calibri"/>
              <a:cs typeface="Calibri"/>
              <a:sym typeface="Calibri"/>
            </a:endParaRPr>
          </a:p>
        </p:txBody>
      </p:sp>
      <p:sp>
        <p:nvSpPr>
          <p:cNvPr id="27" name="Google Shape;74;p13">
            <a:extLst>
              <a:ext uri="{FF2B5EF4-FFF2-40B4-BE49-F238E27FC236}">
                <a16:creationId xmlns:a16="http://schemas.microsoft.com/office/drawing/2014/main" id="{F54F86A5-E973-400C-8978-9AE337B98805}"/>
              </a:ext>
            </a:extLst>
          </p:cNvPr>
          <p:cNvSpPr/>
          <p:nvPr/>
        </p:nvSpPr>
        <p:spPr>
          <a:xfrm>
            <a:off x="4900027" y="3098784"/>
            <a:ext cx="6796929"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Hands-on Workshops &amp; </a:t>
            </a:r>
            <a:r>
              <a:rPr lang="en" sz="1000" b="1">
                <a:solidFill>
                  <a:schemeClr val="dk1"/>
                </a:solidFill>
                <a:latin typeface="Calibri"/>
                <a:ea typeface="Calibri"/>
                <a:cs typeface="Calibri"/>
                <a:sym typeface="Calibri"/>
              </a:rPr>
              <a:t>Test@Machine</a:t>
            </a:r>
            <a:r>
              <a:rPr lang="en" sz="1000" b="1">
                <a:latin typeface="Calibri"/>
                <a:ea typeface="Calibri"/>
                <a:cs typeface="Calibri"/>
                <a:sym typeface="Calibri"/>
              </a:rPr>
              <a:t> </a:t>
            </a:r>
            <a:endParaRPr sz="1000" b="1">
              <a:latin typeface="Calibri"/>
              <a:ea typeface="Calibri"/>
              <a:cs typeface="Calibri"/>
              <a:sym typeface="Calibri"/>
            </a:endParaRPr>
          </a:p>
        </p:txBody>
      </p:sp>
      <p:sp>
        <p:nvSpPr>
          <p:cNvPr id="28" name="Google Shape;75;p13">
            <a:extLst>
              <a:ext uri="{FF2B5EF4-FFF2-40B4-BE49-F238E27FC236}">
                <a16:creationId xmlns:a16="http://schemas.microsoft.com/office/drawing/2014/main" id="{7E7BF9AB-46F5-471F-804C-72988A93ECC7}"/>
              </a:ext>
            </a:extLst>
          </p:cNvPr>
          <p:cNvSpPr/>
          <p:nvPr/>
        </p:nvSpPr>
        <p:spPr>
          <a:xfrm>
            <a:off x="611598" y="2878809"/>
            <a:ext cx="1108535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Durchführung von Fallstudien an der fachgebietseigenen Spritzgießmaschine</a:t>
            </a:r>
            <a:endParaRPr sz="1000" b="1">
              <a:latin typeface="Calibri"/>
              <a:ea typeface="Calibri"/>
              <a:cs typeface="Calibri"/>
              <a:sym typeface="Calibri"/>
            </a:endParaRPr>
          </a:p>
        </p:txBody>
      </p:sp>
      <p:sp>
        <p:nvSpPr>
          <p:cNvPr id="29" name="Google Shape;76;p13">
            <a:extLst>
              <a:ext uri="{FF2B5EF4-FFF2-40B4-BE49-F238E27FC236}">
                <a16:creationId xmlns:a16="http://schemas.microsoft.com/office/drawing/2014/main" id="{B8D3DB56-191E-4C73-A8A1-E1B9E865EEA1}"/>
              </a:ext>
            </a:extLst>
          </p:cNvPr>
          <p:cNvSpPr/>
          <p:nvPr/>
        </p:nvSpPr>
        <p:spPr>
          <a:xfrm>
            <a:off x="610673" y="3400022"/>
            <a:ext cx="11086312"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Bereitstellung aller Schulungsunterlagen &amp; Aufzeichnungen von Veranstaltungen</a:t>
            </a:r>
            <a:endParaRPr sz="1000" b="1">
              <a:latin typeface="Calibri"/>
              <a:ea typeface="Calibri"/>
              <a:cs typeface="Calibri"/>
              <a:sym typeface="Calibri"/>
            </a:endParaRPr>
          </a:p>
        </p:txBody>
      </p:sp>
      <p:sp>
        <p:nvSpPr>
          <p:cNvPr id="30" name="Google Shape;77;p13">
            <a:extLst>
              <a:ext uri="{FF2B5EF4-FFF2-40B4-BE49-F238E27FC236}">
                <a16:creationId xmlns:a16="http://schemas.microsoft.com/office/drawing/2014/main" id="{ACA3B235-593D-48E1-8FDF-5C48FF95C412}"/>
              </a:ext>
            </a:extLst>
          </p:cNvPr>
          <p:cNvSpPr/>
          <p:nvPr/>
        </p:nvSpPr>
        <p:spPr>
          <a:xfrm>
            <a:off x="612522" y="3839984"/>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Publikation wissenschaftlicher Erkenntnisse</a:t>
            </a:r>
            <a:endParaRPr sz="1000" b="1">
              <a:latin typeface="Calibri"/>
              <a:ea typeface="Calibri"/>
              <a:cs typeface="Calibri"/>
              <a:sym typeface="Calibri"/>
            </a:endParaRPr>
          </a:p>
        </p:txBody>
      </p:sp>
      <p:sp>
        <p:nvSpPr>
          <p:cNvPr id="31" name="Google Shape;78;p13">
            <a:extLst>
              <a:ext uri="{FF2B5EF4-FFF2-40B4-BE49-F238E27FC236}">
                <a16:creationId xmlns:a16="http://schemas.microsoft.com/office/drawing/2014/main" id="{DF0D987B-E0C1-4FA6-A1F4-46ECCC3EC29D}"/>
              </a:ext>
            </a:extLst>
          </p:cNvPr>
          <p:cNvSpPr/>
          <p:nvPr/>
        </p:nvSpPr>
        <p:spPr>
          <a:xfrm>
            <a:off x="612522" y="3619997"/>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Erstellung digitaler Leitfäden</a:t>
            </a:r>
            <a:endParaRPr sz="1000" b="1">
              <a:latin typeface="Calibri"/>
              <a:ea typeface="Calibri"/>
              <a:cs typeface="Calibri"/>
              <a:sym typeface="Calibri"/>
            </a:endParaRPr>
          </a:p>
        </p:txBody>
      </p:sp>
      <p:sp>
        <p:nvSpPr>
          <p:cNvPr id="32" name="Google Shape;79;p13">
            <a:extLst>
              <a:ext uri="{FF2B5EF4-FFF2-40B4-BE49-F238E27FC236}">
                <a16:creationId xmlns:a16="http://schemas.microsoft.com/office/drawing/2014/main" id="{94863DFF-2EC8-42D8-BE40-DBA3D769F3F5}"/>
              </a:ext>
            </a:extLst>
          </p:cNvPr>
          <p:cNvSpPr/>
          <p:nvPr/>
        </p:nvSpPr>
        <p:spPr>
          <a:xfrm rot="-5400000">
            <a:off x="90398" y="5183535"/>
            <a:ext cx="624600"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 Transfer</a:t>
            </a:r>
            <a:endParaRPr sz="1000" b="1" dirty="0">
              <a:solidFill>
                <a:srgbClr val="FFFFFF"/>
              </a:solidFill>
              <a:latin typeface="Calibri"/>
              <a:ea typeface="Calibri"/>
              <a:cs typeface="Calibri"/>
              <a:sym typeface="Calibri"/>
            </a:endParaRPr>
          </a:p>
        </p:txBody>
      </p:sp>
      <p:sp>
        <p:nvSpPr>
          <p:cNvPr id="33" name="Google Shape;80;p13">
            <a:extLst>
              <a:ext uri="{FF2B5EF4-FFF2-40B4-BE49-F238E27FC236}">
                <a16:creationId xmlns:a16="http://schemas.microsoft.com/office/drawing/2014/main" id="{61392F5E-A912-45C9-A3F9-2829BFE4E9E8}"/>
              </a:ext>
            </a:extLst>
          </p:cNvPr>
          <p:cNvSpPr/>
          <p:nvPr/>
        </p:nvSpPr>
        <p:spPr>
          <a:xfrm rot="-5400000">
            <a:off x="61871" y="5923071"/>
            <a:ext cx="681652" cy="2334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Bereitst.</a:t>
            </a:r>
            <a:endParaRPr sz="1000" b="1" dirty="0">
              <a:solidFill>
                <a:srgbClr val="FFFFFF"/>
              </a:solidFill>
              <a:latin typeface="Calibri"/>
              <a:ea typeface="Calibri"/>
              <a:cs typeface="Calibri"/>
              <a:sym typeface="Calibri"/>
            </a:endParaRPr>
          </a:p>
        </p:txBody>
      </p:sp>
      <p:sp>
        <p:nvSpPr>
          <p:cNvPr id="34" name="Google Shape;81;p13">
            <a:extLst>
              <a:ext uri="{FF2B5EF4-FFF2-40B4-BE49-F238E27FC236}">
                <a16:creationId xmlns:a16="http://schemas.microsoft.com/office/drawing/2014/main" id="{1864FA1B-B642-470E-88AF-FD98EACE86E2}"/>
              </a:ext>
            </a:extLst>
          </p:cNvPr>
          <p:cNvSpPr/>
          <p:nvPr/>
        </p:nvSpPr>
        <p:spPr>
          <a:xfrm>
            <a:off x="3655247" y="5429410"/>
            <a:ext cx="803880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Hands-on Workshops &amp; </a:t>
            </a:r>
            <a:r>
              <a:rPr lang="en" sz="1000" b="1">
                <a:solidFill>
                  <a:schemeClr val="dk1"/>
                </a:solidFill>
                <a:latin typeface="Calibri"/>
                <a:ea typeface="Calibri"/>
                <a:cs typeface="Calibri"/>
                <a:sym typeface="Calibri"/>
              </a:rPr>
              <a:t>Test@Machine</a:t>
            </a:r>
            <a:endParaRPr sz="1000" b="1">
              <a:latin typeface="Calibri"/>
              <a:ea typeface="Calibri"/>
              <a:cs typeface="Calibri"/>
              <a:sym typeface="Calibri"/>
            </a:endParaRPr>
          </a:p>
        </p:txBody>
      </p:sp>
      <p:sp>
        <p:nvSpPr>
          <p:cNvPr id="35" name="Google Shape;82;p13">
            <a:extLst>
              <a:ext uri="{FF2B5EF4-FFF2-40B4-BE49-F238E27FC236}">
                <a16:creationId xmlns:a16="http://schemas.microsoft.com/office/drawing/2014/main" id="{980E81D3-49F5-4908-92EB-0B420DBE08D3}"/>
              </a:ext>
            </a:extLst>
          </p:cNvPr>
          <p:cNvSpPr/>
          <p:nvPr/>
        </p:nvSpPr>
        <p:spPr>
          <a:xfrm>
            <a:off x="2159347" y="5209435"/>
            <a:ext cx="953470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Durchführung</a:t>
            </a:r>
            <a:r>
              <a:rPr lang="en" sz="1000" b="1">
                <a:latin typeface="Calibri"/>
                <a:ea typeface="Calibri"/>
                <a:cs typeface="Calibri"/>
                <a:sym typeface="Calibri"/>
              </a:rPr>
              <a:t> von Fallstudien am Demonstrator</a:t>
            </a:r>
            <a:endParaRPr sz="1000" b="1">
              <a:latin typeface="Calibri"/>
              <a:ea typeface="Calibri"/>
              <a:cs typeface="Calibri"/>
              <a:sym typeface="Calibri"/>
            </a:endParaRPr>
          </a:p>
        </p:txBody>
      </p:sp>
      <p:sp>
        <p:nvSpPr>
          <p:cNvPr id="36" name="Google Shape;83;p13">
            <a:extLst>
              <a:ext uri="{FF2B5EF4-FFF2-40B4-BE49-F238E27FC236}">
                <a16:creationId xmlns:a16="http://schemas.microsoft.com/office/drawing/2014/main" id="{6B3B595D-4211-4B98-874A-B34B8448D303}"/>
              </a:ext>
            </a:extLst>
          </p:cNvPr>
          <p:cNvSpPr/>
          <p:nvPr/>
        </p:nvSpPr>
        <p:spPr>
          <a:xfrm>
            <a:off x="610672" y="5698945"/>
            <a:ext cx="1108338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Bereitstellung aller Schulungsunterlagen &amp; Aufzeichnungen von Veranstaltungen</a:t>
            </a:r>
            <a:endParaRPr sz="1000" b="1">
              <a:latin typeface="Calibri"/>
              <a:ea typeface="Calibri"/>
              <a:cs typeface="Calibri"/>
              <a:sym typeface="Calibri"/>
            </a:endParaRPr>
          </a:p>
        </p:txBody>
      </p:sp>
      <p:sp>
        <p:nvSpPr>
          <p:cNvPr id="37" name="Google Shape;84;p13">
            <a:extLst>
              <a:ext uri="{FF2B5EF4-FFF2-40B4-BE49-F238E27FC236}">
                <a16:creationId xmlns:a16="http://schemas.microsoft.com/office/drawing/2014/main" id="{7F654930-2E81-43B4-A38D-9CFD5FBAEF0B}"/>
              </a:ext>
            </a:extLst>
          </p:cNvPr>
          <p:cNvSpPr/>
          <p:nvPr/>
        </p:nvSpPr>
        <p:spPr>
          <a:xfrm>
            <a:off x="3633575" y="5918920"/>
            <a:ext cx="8060480"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solidFill>
                  <a:schemeClr val="dk1"/>
                </a:solidFill>
                <a:latin typeface="Calibri"/>
                <a:ea typeface="Calibri"/>
                <a:cs typeface="Calibri"/>
                <a:sym typeface="Calibri"/>
              </a:rPr>
              <a:t>Öffentliche Bereitstellung der entwickelten Software in GitHub</a:t>
            </a:r>
            <a:endParaRPr sz="1000" b="1" dirty="0">
              <a:latin typeface="Calibri"/>
              <a:ea typeface="Calibri"/>
              <a:cs typeface="Calibri"/>
              <a:sym typeface="Calibri"/>
            </a:endParaRPr>
          </a:p>
        </p:txBody>
      </p:sp>
      <p:sp>
        <p:nvSpPr>
          <p:cNvPr id="38" name="Google Shape;85;p13">
            <a:extLst>
              <a:ext uri="{FF2B5EF4-FFF2-40B4-BE49-F238E27FC236}">
                <a16:creationId xmlns:a16="http://schemas.microsoft.com/office/drawing/2014/main" id="{EC74BBC0-1211-42B4-BC68-6EF4DC3C6789}"/>
              </a:ext>
            </a:extLst>
          </p:cNvPr>
          <p:cNvSpPr/>
          <p:nvPr/>
        </p:nvSpPr>
        <p:spPr>
          <a:xfrm>
            <a:off x="609622" y="4983960"/>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Fachliche Vorträge, Webinare &amp; Seminare</a:t>
            </a:r>
            <a:endParaRPr sz="1000" b="1">
              <a:latin typeface="Calibri"/>
              <a:ea typeface="Calibri"/>
              <a:cs typeface="Calibri"/>
              <a:sym typeface="Calibri"/>
            </a:endParaRPr>
          </a:p>
        </p:txBody>
      </p:sp>
      <p:sp>
        <p:nvSpPr>
          <p:cNvPr id="39" name="Google Shape;86;p13">
            <a:extLst>
              <a:ext uri="{FF2B5EF4-FFF2-40B4-BE49-F238E27FC236}">
                <a16:creationId xmlns:a16="http://schemas.microsoft.com/office/drawing/2014/main" id="{6519CCC1-487C-4B18-82DB-EFFA3DC7D43B}"/>
              </a:ext>
            </a:extLst>
          </p:cNvPr>
          <p:cNvSpPr/>
          <p:nvPr/>
        </p:nvSpPr>
        <p:spPr>
          <a:xfrm>
            <a:off x="3630699" y="6135841"/>
            <a:ext cx="8060479"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Beispielgetriebenen Dokumentation der entwickelten Software</a:t>
            </a:r>
            <a:endParaRPr sz="1000" b="1">
              <a:latin typeface="Calibri"/>
              <a:ea typeface="Calibri"/>
              <a:cs typeface="Calibri"/>
              <a:sym typeface="Calibri"/>
            </a:endParaRPr>
          </a:p>
        </p:txBody>
      </p:sp>
      <p:sp>
        <p:nvSpPr>
          <p:cNvPr id="40" name="CustomShape 5">
            <a:extLst>
              <a:ext uri="{FF2B5EF4-FFF2-40B4-BE49-F238E27FC236}">
                <a16:creationId xmlns:a16="http://schemas.microsoft.com/office/drawing/2014/main" id="{CA74B20C-285B-4F4D-8218-1C7D0F5E85F3}"/>
              </a:ext>
            </a:extLst>
          </p:cNvPr>
          <p:cNvSpPr/>
          <p:nvPr/>
        </p:nvSpPr>
        <p:spPr>
          <a:xfrm>
            <a:off x="5027400" y="867898"/>
            <a:ext cx="2530080" cy="633583"/>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41" name="CustomShape 7">
            <a:extLst>
              <a:ext uri="{FF2B5EF4-FFF2-40B4-BE49-F238E27FC236}">
                <a16:creationId xmlns:a16="http://schemas.microsoft.com/office/drawing/2014/main" id="{50ECCC5F-9B6B-4E52-ADB8-2E7A2F2B8EC7}"/>
              </a:ext>
            </a:extLst>
          </p:cNvPr>
          <p:cNvSpPr/>
          <p:nvPr/>
        </p:nvSpPr>
        <p:spPr>
          <a:xfrm>
            <a:off x="582480" y="867898"/>
            <a:ext cx="2532600" cy="628358"/>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dirty="0">
                <a:solidFill>
                  <a:srgbClr val="FFFFFF"/>
                </a:solidFill>
                <a:latin typeface="Calibri"/>
                <a:ea typeface="Calibri"/>
              </a:rPr>
              <a:t>Erfassung von Prozessgrößen</a:t>
            </a:r>
            <a:endParaRPr lang="de-DE" sz="1400" b="0" strike="noStrike" spc="-1" dirty="0">
              <a:latin typeface="Arial"/>
            </a:endParaRPr>
          </a:p>
        </p:txBody>
      </p:sp>
      <p:sp>
        <p:nvSpPr>
          <p:cNvPr id="42" name="CustomShape 9">
            <a:extLst>
              <a:ext uri="{FF2B5EF4-FFF2-40B4-BE49-F238E27FC236}">
                <a16:creationId xmlns:a16="http://schemas.microsoft.com/office/drawing/2014/main" id="{47BD7AB1-3270-46C2-A393-689204CB3CB4}"/>
              </a:ext>
            </a:extLst>
          </p:cNvPr>
          <p:cNvSpPr/>
          <p:nvPr/>
        </p:nvSpPr>
        <p:spPr>
          <a:xfrm>
            <a:off x="2806200" y="867898"/>
            <a:ext cx="2530080" cy="633583"/>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dirty="0">
                <a:solidFill>
                  <a:srgbClr val="FFFFFF"/>
                </a:solidFill>
                <a:latin typeface="Calibri"/>
                <a:ea typeface="Calibri"/>
              </a:rPr>
              <a:t>Aufbau einer Qualitätsmesszelle</a:t>
            </a:r>
            <a:endParaRPr lang="de-DE" sz="1400" b="0" strike="noStrike" spc="-1" dirty="0">
              <a:latin typeface="Arial"/>
            </a:endParaRPr>
          </a:p>
        </p:txBody>
      </p:sp>
      <p:sp>
        <p:nvSpPr>
          <p:cNvPr id="43" name="CustomShape 11">
            <a:extLst>
              <a:ext uri="{FF2B5EF4-FFF2-40B4-BE49-F238E27FC236}">
                <a16:creationId xmlns:a16="http://schemas.microsoft.com/office/drawing/2014/main" id="{016C3CF9-AAC6-468E-9F13-BDD7422E710B}"/>
              </a:ext>
            </a:extLst>
          </p:cNvPr>
          <p:cNvSpPr/>
          <p:nvPr/>
        </p:nvSpPr>
        <p:spPr>
          <a:xfrm>
            <a:off x="7248600" y="867898"/>
            <a:ext cx="2530080" cy="633583"/>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44" name="CustomShape 13">
            <a:extLst>
              <a:ext uri="{FF2B5EF4-FFF2-40B4-BE49-F238E27FC236}">
                <a16:creationId xmlns:a16="http://schemas.microsoft.com/office/drawing/2014/main" id="{2606D8D8-00CC-41D2-AFC2-C605A160E435}"/>
              </a:ext>
            </a:extLst>
          </p:cNvPr>
          <p:cNvSpPr/>
          <p:nvPr/>
        </p:nvSpPr>
        <p:spPr>
          <a:xfrm>
            <a:off x="9469800" y="867898"/>
            <a:ext cx="2530080" cy="633583"/>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dirty="0">
                <a:solidFill>
                  <a:srgbClr val="FFFFFF"/>
                </a:solidFill>
                <a:latin typeface="Calibri"/>
                <a:ea typeface="Calibri"/>
              </a:rPr>
              <a:t>Prozess-</a:t>
            </a:r>
            <a:br>
              <a:rPr dirty="0"/>
            </a:br>
            <a:r>
              <a:rPr lang="en" sz="1400" b="1" strike="noStrike" spc="-1" dirty="0">
                <a:solidFill>
                  <a:srgbClr val="FFFFFF"/>
                </a:solidFill>
                <a:latin typeface="Calibri"/>
                <a:ea typeface="Calibri"/>
              </a:rPr>
              <a:t>optimierung</a:t>
            </a:r>
            <a:endParaRPr lang="de-DE" sz="1400" b="0" strike="noStrike" spc="-1" dirty="0">
              <a:latin typeface="Arial"/>
            </a:endParaRPr>
          </a:p>
        </p:txBody>
      </p:sp>
      <p:sp>
        <p:nvSpPr>
          <p:cNvPr id="46" name="TextShape 2">
            <a:extLst>
              <a:ext uri="{FF2B5EF4-FFF2-40B4-BE49-F238E27FC236}">
                <a16:creationId xmlns:a16="http://schemas.microsoft.com/office/drawing/2014/main" id="{84DF3BB8-1F45-4689-B497-366A7CEC1B0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48" name="TextShape 4">
            <a:extLst>
              <a:ext uri="{FF2B5EF4-FFF2-40B4-BE49-F238E27FC236}">
                <a16:creationId xmlns:a16="http://schemas.microsoft.com/office/drawing/2014/main" id="{199066C6-D39D-4FD3-B310-60C1794F52F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15</a:t>
            </a:fld>
            <a:endParaRPr lang="de-DE" sz="1200" b="0" strike="noStrike" spc="-1">
              <a:latin typeface="Times New Roman"/>
            </a:endParaRPr>
          </a:p>
        </p:txBody>
      </p:sp>
      <p:sp>
        <p:nvSpPr>
          <p:cNvPr id="45" name="TextShape 3">
            <a:extLst>
              <a:ext uri="{FF2B5EF4-FFF2-40B4-BE49-F238E27FC236}">
                <a16:creationId xmlns:a16="http://schemas.microsoft.com/office/drawing/2014/main" id="{72E0F595-3956-4D59-AED2-5EE41B7F92A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9DF0B3A-FF6E-4DAF-8A13-7198665F3AC1}"/>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97F1673C-55EF-4D56-9EBD-6C64FB7C3F4A}"/>
              </a:ext>
            </a:extLst>
          </p:cNvPr>
          <p:cNvSpPr>
            <a:spLocks noGrp="1"/>
          </p:cNvSpPr>
          <p:nvPr>
            <p:ph type="dt" idx="10"/>
          </p:nvPr>
        </p:nvSpPr>
        <p:spPr/>
        <p:txBody>
          <a:bodyPr/>
          <a:lstStyle/>
          <a:p>
            <a:pPr>
              <a:lnSpc>
                <a:spcPct val="100000"/>
              </a:lnSpc>
            </a:pPr>
            <a:fld id="{625F05AC-1632-4F00-8671-8212D02286C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6FF26EBC-E354-4647-AB9E-12CC6FE68500}"/>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15</a:t>
            </a:fld>
            <a:endParaRPr lang="de-DE" sz="1200" b="0" strike="noStrike" spc="-1">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183240">
              <a:lnSpc>
                <a:spcPct val="150000"/>
              </a:lnSpc>
              <a:buClr>
                <a:srgbClr val="000000"/>
              </a:buCl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16</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16</a:t>
            </a:fld>
            <a:endParaRPr lang="de-DE" sz="1200" b="0" strike="noStrike" spc="-1">
              <a:latin typeface="Times New Roman"/>
            </a:endParaRPr>
          </a:p>
        </p:txBody>
      </p:sp>
      <p:sp>
        <p:nvSpPr>
          <p:cNvPr id="10" name="TextShape 1">
            <a:extLst>
              <a:ext uri="{FF2B5EF4-FFF2-40B4-BE49-F238E27FC236}">
                <a16:creationId xmlns:a16="http://schemas.microsoft.com/office/drawing/2014/main" id="{51294705-3387-4371-8FB8-09BAC6624B17}"/>
              </a:ext>
            </a:extLst>
          </p:cNvPr>
          <p:cNvSpPr txBox="1"/>
          <p:nvPr/>
        </p:nvSpPr>
        <p:spPr>
          <a:xfrm>
            <a:off x="551340" y="2204843"/>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Geplante Entwicklungsmaßnahmen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Fachliche Diskussion</a:t>
            </a:r>
            <a:endParaRPr lang="de-DE" sz="1800" b="0" strike="noStrike" spc="-1" dirty="0">
              <a:solidFill>
                <a:srgbClr val="000000"/>
              </a:solidFill>
              <a:latin typeface="Arial"/>
            </a:endParaRP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33088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a:extLst>
              <a:ext uri="{FF2B5EF4-FFF2-40B4-BE49-F238E27FC236}">
                <a16:creationId xmlns:a16="http://schemas.microsoft.com/office/drawing/2014/main" id="{5385481A-375E-4511-8ABF-02CA4380A67E}"/>
              </a:ext>
            </a:extLst>
          </p:cNvPr>
          <p:cNvGrpSpPr/>
          <p:nvPr/>
        </p:nvGrpSpPr>
        <p:grpSpPr>
          <a:xfrm>
            <a:off x="517888" y="4160897"/>
            <a:ext cx="7690192" cy="528989"/>
            <a:chOff x="517888" y="4160897"/>
            <a:chExt cx="7690192" cy="528989"/>
          </a:xfrm>
        </p:grpSpPr>
        <p:cxnSp>
          <p:nvCxnSpPr>
            <p:cNvPr id="22" name="Google Shape;449;p16">
              <a:extLst>
                <a:ext uri="{FF2B5EF4-FFF2-40B4-BE49-F238E27FC236}">
                  <a16:creationId xmlns:a16="http://schemas.microsoft.com/office/drawing/2014/main" id="{81DE42D4-5B1B-4DF0-806C-1230FE3DBAD9}"/>
                </a:ext>
              </a:extLst>
            </p:cNvPr>
            <p:cNvCxnSpPr>
              <a:cxnSpLocks/>
              <a:endCxn id="25" idx="1"/>
            </p:cNvCxnSpPr>
            <p:nvPr/>
          </p:nvCxnSpPr>
          <p:spPr>
            <a:xfrm>
              <a:off x="2135520" y="4434561"/>
              <a:ext cx="2772717"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456;p16">
              <a:extLst>
                <a:ext uri="{FF2B5EF4-FFF2-40B4-BE49-F238E27FC236}">
                  <a16:creationId xmlns:a16="http://schemas.microsoft.com/office/drawing/2014/main" id="{6CAC499C-F119-4405-BD1C-4A2878B746A9}"/>
                </a:ext>
              </a:extLst>
            </p:cNvPr>
            <p:cNvCxnSpPr>
              <a:cxnSpLocks/>
              <a:endCxn id="27" idx="1"/>
            </p:cNvCxnSpPr>
            <p:nvPr/>
          </p:nvCxnSpPr>
          <p:spPr>
            <a:xfrm flipV="1">
              <a:off x="5278689" y="4434062"/>
              <a:ext cx="2584791" cy="2228"/>
            </a:xfrm>
            <a:prstGeom prst="straightConnector1">
              <a:avLst/>
            </a:prstGeom>
            <a:noFill/>
            <a:ln w="9525" cap="flat" cmpd="sng">
              <a:solidFill>
                <a:schemeClr val="dk2"/>
              </a:solidFill>
              <a:prstDash val="solid"/>
              <a:round/>
              <a:headEnd type="none" w="med" len="med"/>
              <a:tailEnd type="triangle" w="med" len="med"/>
            </a:ln>
          </p:spPr>
        </p:cxnSp>
        <p:sp>
          <p:nvSpPr>
            <p:cNvPr id="25" name="Google Shape;63;p14">
              <a:extLst>
                <a:ext uri="{FF2B5EF4-FFF2-40B4-BE49-F238E27FC236}">
                  <a16:creationId xmlns:a16="http://schemas.microsoft.com/office/drawing/2014/main" id="{642A3AD4-9D38-4502-B472-A38159C2889F}"/>
                </a:ext>
              </a:extLst>
            </p:cNvPr>
            <p:cNvSpPr/>
            <p:nvPr/>
          </p:nvSpPr>
          <p:spPr>
            <a:xfrm>
              <a:off x="4908237" y="4180911"/>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Qualitätsmodell</a:t>
              </a:r>
              <a:endParaRPr sz="1000" b="1" dirty="0">
                <a:latin typeface="Calibri" panose="020F0502020204030204" pitchFamily="34" charset="0"/>
                <a:cs typeface="Calibri" panose="020F0502020204030204" pitchFamily="34" charset="0"/>
              </a:endParaRPr>
            </a:p>
          </p:txBody>
        </p:sp>
        <p:sp>
          <p:nvSpPr>
            <p:cNvPr id="26" name="Google Shape;62;p14">
              <a:extLst>
                <a:ext uri="{FF2B5EF4-FFF2-40B4-BE49-F238E27FC236}">
                  <a16:creationId xmlns:a16="http://schemas.microsoft.com/office/drawing/2014/main" id="{2412C63C-DB81-4818-93C9-35153F8DACA2}"/>
                </a:ext>
              </a:extLst>
            </p:cNvPr>
            <p:cNvSpPr/>
            <p:nvPr/>
          </p:nvSpPr>
          <p:spPr>
            <a:xfrm>
              <a:off x="1184659" y="418258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27" name="Google Shape;102;p14">
                  <a:extLst>
                    <a:ext uri="{FF2B5EF4-FFF2-40B4-BE49-F238E27FC236}">
                      <a16:creationId xmlns:a16="http://schemas.microsoft.com/office/drawing/2014/main" id="{682EA106-FFF8-4806-8940-E695139A1781}"/>
                    </a:ext>
                  </a:extLst>
                </p:cNvPr>
                <p:cNvSpPr txBox="1"/>
                <p:nvPr/>
              </p:nvSpPr>
              <p:spPr>
                <a:xfrm>
                  <a:off x="7863480" y="4272662"/>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p:sp>
              <p:nvSpPr>
                <p:cNvPr id="27" name="Google Shape;102;p14">
                  <a:extLst>
                    <a:ext uri="{FF2B5EF4-FFF2-40B4-BE49-F238E27FC236}">
                      <a16:creationId xmlns:a16="http://schemas.microsoft.com/office/drawing/2014/main" id="{682EA106-FFF8-4806-8940-E695139A1781}"/>
                    </a:ext>
                  </a:extLst>
                </p:cNvPr>
                <p:cNvSpPr txBox="1">
                  <a:spLocks noRot="1" noChangeAspect="1" noMove="1" noResize="1" noEditPoints="1" noAdjustHandles="1" noChangeArrowheads="1" noChangeShapeType="1" noTextEdit="1"/>
                </p:cNvSpPr>
                <p:nvPr/>
              </p:nvSpPr>
              <p:spPr>
                <a:xfrm>
                  <a:off x="7863480" y="4272662"/>
                  <a:ext cx="344600" cy="322800"/>
                </a:xfrm>
                <a:prstGeom prst="rect">
                  <a:avLst/>
                </a:prstGeom>
                <a:blipFill>
                  <a:blip r:embed="rId3"/>
                  <a:stretch>
                    <a:fillRect/>
                  </a:stretch>
                </a:blipFill>
                <a:ln>
                  <a:noFill/>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28" name="Google Shape;100;p14">
                  <a:extLst>
                    <a:ext uri="{FF2B5EF4-FFF2-40B4-BE49-F238E27FC236}">
                      <a16:creationId xmlns:a16="http://schemas.microsoft.com/office/drawing/2014/main" id="{D0903090-E080-4C73-B060-A3C30A41EAB6}"/>
                    </a:ext>
                  </a:extLst>
                </p:cNvPr>
                <p:cNvSpPr txBox="1"/>
                <p:nvPr/>
              </p:nvSpPr>
              <p:spPr>
                <a:xfrm>
                  <a:off x="2641934" y="4160897"/>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p:sp>
              <p:nvSpPr>
                <p:cNvPr id="28" name="Google Shape;100;p14">
                  <a:extLst>
                    <a:ext uri="{FF2B5EF4-FFF2-40B4-BE49-F238E27FC236}">
                      <a16:creationId xmlns:a16="http://schemas.microsoft.com/office/drawing/2014/main" id="{D0903090-E080-4C73-B060-A3C30A41EAB6}"/>
                    </a:ext>
                  </a:extLst>
                </p:cNvPr>
                <p:cNvSpPr txBox="1">
                  <a:spLocks noRot="1" noChangeAspect="1" noMove="1" noResize="1" noEditPoints="1" noAdjustHandles="1" noChangeArrowheads="1" noChangeShapeType="1" noTextEdit="1"/>
                </p:cNvSpPr>
                <p:nvPr/>
              </p:nvSpPr>
              <p:spPr>
                <a:xfrm>
                  <a:off x="2641934" y="4160897"/>
                  <a:ext cx="325648" cy="322797"/>
                </a:xfrm>
                <a:prstGeom prst="rect">
                  <a:avLst/>
                </a:prstGeom>
                <a:blipFill>
                  <a:blip r:embed="rId4"/>
                  <a:stretch>
                    <a:fillRect/>
                  </a:stretch>
                </a:blipFill>
                <a:ln>
                  <a:noFill/>
                </a:ln>
              </p:spPr>
              <p:txBody>
                <a:bodyPr/>
                <a:lstStyle/>
                <a:p>
                  <a:r>
                    <a:rPr lang="de-DE">
                      <a:noFill/>
                    </a:rPr>
                    <a:t> </a:t>
                  </a:r>
                </a:p>
              </p:txBody>
            </p:sp>
          </mc:Fallback>
        </mc:AlternateContent>
        <p:cxnSp>
          <p:nvCxnSpPr>
            <p:cNvPr id="49" name="Google Shape;449;p16">
              <a:extLst>
                <a:ext uri="{FF2B5EF4-FFF2-40B4-BE49-F238E27FC236}">
                  <a16:creationId xmlns:a16="http://schemas.microsoft.com/office/drawing/2014/main" id="{80BB3F61-15AF-480C-A31B-1253BDF1B37B}"/>
                </a:ext>
              </a:extLst>
            </p:cNvPr>
            <p:cNvCxnSpPr>
              <a:cxnSpLocks/>
              <a:endCxn id="26" idx="1"/>
            </p:cNvCxnSpPr>
            <p:nvPr/>
          </p:nvCxnSpPr>
          <p:spPr>
            <a:xfrm>
              <a:off x="517888" y="4431940"/>
              <a:ext cx="666771" cy="4296"/>
            </a:xfrm>
            <a:prstGeom prst="straightConnector1">
              <a:avLst/>
            </a:prstGeom>
            <a:noFill/>
            <a:ln w="9525" cap="flat" cmpd="sng">
              <a:solidFill>
                <a:schemeClr val="dk2"/>
              </a:solidFill>
              <a:prstDash val="solid"/>
              <a:round/>
              <a:headEnd type="none" w="med" len="med"/>
              <a:tailEnd type="triangle" w="med" len="med"/>
            </a:ln>
          </p:spPr>
        </p:cxnSp>
      </p:grpSp>
      <p:sp>
        <p:nvSpPr>
          <p:cNvPr id="97" name="Inhaltsplatzhalter 96">
            <a:extLst>
              <a:ext uri="{FF2B5EF4-FFF2-40B4-BE49-F238E27FC236}">
                <a16:creationId xmlns:a16="http://schemas.microsoft.com/office/drawing/2014/main" id="{A9546AF8-4713-40AA-8A85-7CD150282C86}"/>
              </a:ext>
            </a:extLst>
          </p:cNvPr>
          <p:cNvSpPr>
            <a:spLocks noGrp="1"/>
          </p:cNvSpPr>
          <p:nvPr>
            <p:ph idx="4294967295"/>
          </p:nvPr>
        </p:nvSpPr>
        <p:spPr>
          <a:xfrm>
            <a:off x="192240" y="818764"/>
            <a:ext cx="11807640" cy="2208285"/>
          </a:xfrm>
        </p:spPr>
        <p:txBody>
          <a:bodyPr/>
          <a:lstStyle/>
          <a:p>
            <a:pPr marL="0" indent="0">
              <a:buNone/>
            </a:pPr>
            <a:r>
              <a:rPr lang="de-DE" sz="2000" dirty="0"/>
              <a:t>Anforderung an das zu entwickelnde System: Integrierbarkeit in den bestehenden Produktionsprozess</a:t>
            </a:r>
          </a:p>
          <a:p>
            <a:r>
              <a:rPr lang="de-DE" sz="2000" dirty="0"/>
              <a:t>Keine Software-Veränderungen an der Spritzgießmaschine möglich</a:t>
            </a:r>
          </a:p>
          <a:p>
            <a:r>
              <a:rPr lang="de-DE" sz="2000" dirty="0"/>
              <a:t>Modulares Baukastensystem, falls nicht alle Bestandteile des Systems umsetzbar sind</a:t>
            </a:r>
          </a:p>
          <a:p>
            <a:pPr marL="0" indent="0">
              <a:buNone/>
            </a:pPr>
            <a:r>
              <a:rPr lang="de-DE" sz="2000" b="1" dirty="0"/>
              <a:t>Lösungskonzept: </a:t>
            </a:r>
            <a:r>
              <a:rPr lang="de-DE" sz="2000" b="1" dirty="0" err="1"/>
              <a:t>Optimalsteuerung</a:t>
            </a:r>
            <a:r>
              <a:rPr lang="de-DE" sz="2000" b="1" dirty="0"/>
              <a:t> mit Modelladaption</a:t>
            </a:r>
          </a:p>
          <a:p>
            <a:pPr marL="342900" indent="-342900">
              <a:buFont typeface="Arial" panose="020B0604020202020204" pitchFamily="34" charset="0"/>
              <a:buChar char="•"/>
            </a:pPr>
            <a:endParaRPr lang="en-GB" dirty="0"/>
          </a:p>
        </p:txBody>
      </p:sp>
      <p:sp>
        <p:nvSpPr>
          <p:cNvPr id="96" name="Titel 95">
            <a:extLst>
              <a:ext uri="{FF2B5EF4-FFF2-40B4-BE49-F238E27FC236}">
                <a16:creationId xmlns:a16="http://schemas.microsoft.com/office/drawing/2014/main" id="{35AA0661-B586-414E-81EF-663A45421680}"/>
              </a:ext>
            </a:extLst>
          </p:cNvPr>
          <p:cNvSpPr>
            <a:spLocks noGrp="1"/>
          </p:cNvSpPr>
          <p:nvPr>
            <p:ph type="title" idx="4294967295"/>
          </p:nvPr>
        </p:nvSpPr>
        <p:spPr>
          <a:xfrm>
            <a:off x="1895475" y="189000"/>
            <a:ext cx="10104285" cy="502920"/>
          </a:xfrm>
        </p:spPr>
        <p:txBody>
          <a:bodyPr>
            <a:normAutofit/>
          </a:bodyPr>
          <a:lstStyle/>
          <a:p>
            <a:r>
              <a:rPr lang="de-DE" sz="2800" b="1" dirty="0"/>
              <a:t>Konzept zur Steuerung der Bauteilqualität</a:t>
            </a:r>
            <a:endParaRPr lang="en-GB" sz="2800" b="1" dirty="0"/>
          </a:p>
        </p:txBody>
      </p:sp>
      <p:sp>
        <p:nvSpPr>
          <p:cNvPr id="101" name="TextShape 2">
            <a:extLst>
              <a:ext uri="{FF2B5EF4-FFF2-40B4-BE49-F238E27FC236}">
                <a16:creationId xmlns:a16="http://schemas.microsoft.com/office/drawing/2014/main" id="{D1429635-BCD5-4DB3-B137-BA0CBA45220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03" name="TextShape 4">
            <a:extLst>
              <a:ext uri="{FF2B5EF4-FFF2-40B4-BE49-F238E27FC236}">
                <a16:creationId xmlns:a16="http://schemas.microsoft.com/office/drawing/2014/main" id="{55589D34-9125-40C8-A8FA-766B54E824EF}"/>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17</a:t>
            </a:fld>
            <a:endParaRPr lang="de-DE" sz="1200" b="0" strike="noStrike" spc="-1">
              <a:latin typeface="Times New Roman"/>
            </a:endParaRPr>
          </a:p>
        </p:txBody>
      </p:sp>
      <p:sp>
        <p:nvSpPr>
          <p:cNvPr id="99" name="Inhaltsplatzhalter 96">
            <a:extLst>
              <a:ext uri="{FF2B5EF4-FFF2-40B4-BE49-F238E27FC236}">
                <a16:creationId xmlns:a16="http://schemas.microsoft.com/office/drawing/2014/main" id="{7EE01533-FF20-4620-B64D-BC4AB1057684}"/>
              </a:ext>
            </a:extLst>
          </p:cNvPr>
          <p:cNvSpPr txBox="1">
            <a:spLocks/>
          </p:cNvSpPr>
          <p:nvPr/>
        </p:nvSpPr>
        <p:spPr>
          <a:xfrm>
            <a:off x="8602992" y="3331101"/>
            <a:ext cx="3442273" cy="329623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dirty="0" err="1">
                <a:latin typeface="+mn-lt"/>
                <a:cs typeface="+mn-cs"/>
              </a:rPr>
              <a:t>Prozesstaktnahe</a:t>
            </a:r>
            <a:r>
              <a:rPr lang="en-GB" sz="2000" b="0" dirty="0">
                <a:latin typeface="+mn-lt"/>
                <a:cs typeface="+mn-cs"/>
              </a:rPr>
              <a:t> </a:t>
            </a:r>
            <a:r>
              <a:rPr lang="en-GB" sz="2000" b="0" dirty="0" err="1">
                <a:latin typeface="+mn-lt"/>
                <a:cs typeface="+mn-cs"/>
              </a:rPr>
              <a:t>Messung</a:t>
            </a:r>
            <a:r>
              <a:rPr lang="en-GB" sz="2000" b="0" dirty="0">
                <a:latin typeface="+mn-lt"/>
                <a:cs typeface="+mn-cs"/>
              </a:rPr>
              <a:t> der </a:t>
            </a:r>
            <a:r>
              <a:rPr lang="en-GB" sz="2000" b="0" dirty="0" err="1">
                <a:latin typeface="+mn-lt"/>
                <a:cs typeface="+mn-cs"/>
              </a:rPr>
              <a:t>Bauteilqualität</a:t>
            </a:r>
            <a:endParaRPr lang="en-GB" sz="2000" b="0" dirty="0">
              <a:latin typeface="+mn-lt"/>
              <a:cs typeface="+mn-cs"/>
            </a:endParaRPr>
          </a:p>
          <a:p>
            <a:r>
              <a:rPr lang="en-GB" sz="2000" b="0" dirty="0" err="1">
                <a:latin typeface="+mn-lt"/>
                <a:cs typeface="+mn-cs"/>
              </a:rPr>
              <a:t>Modellbasierte</a:t>
            </a:r>
            <a:r>
              <a:rPr lang="en-GB" sz="2000" b="0" dirty="0">
                <a:latin typeface="+mn-lt"/>
                <a:cs typeface="+mn-cs"/>
              </a:rPr>
              <a:t> </a:t>
            </a:r>
            <a:r>
              <a:rPr lang="en-GB" sz="2000" b="0" dirty="0" err="1">
                <a:latin typeface="+mn-lt"/>
                <a:cs typeface="+mn-cs"/>
              </a:rPr>
              <a:t>Optimierung</a:t>
            </a:r>
            <a:r>
              <a:rPr lang="en-GB" sz="2000" b="0" dirty="0">
                <a:latin typeface="+mn-lt"/>
                <a:cs typeface="+mn-cs"/>
              </a:rPr>
              <a:t> der </a:t>
            </a:r>
            <a:r>
              <a:rPr lang="en-GB" sz="2000" b="0" dirty="0" err="1">
                <a:latin typeface="+mn-lt"/>
                <a:cs typeface="+mn-cs"/>
              </a:rPr>
              <a:t>Führungsgrößen</a:t>
            </a:r>
            <a:r>
              <a:rPr lang="en-GB" sz="2000" b="0" dirty="0">
                <a:latin typeface="+mn-lt"/>
                <a:cs typeface="+mn-cs"/>
              </a:rPr>
              <a:t> (</a:t>
            </a:r>
            <a:r>
              <a:rPr lang="en-GB" sz="2000" b="0" dirty="0" err="1">
                <a:latin typeface="+mn-lt"/>
                <a:cs typeface="+mn-cs"/>
              </a:rPr>
              <a:t>batchweise</a:t>
            </a:r>
            <a:r>
              <a:rPr lang="en-GB" sz="2000" b="0" dirty="0">
                <a:latin typeface="+mn-lt"/>
                <a:cs typeface="+mn-cs"/>
              </a:rPr>
              <a:t>)</a:t>
            </a:r>
          </a:p>
          <a:p>
            <a:r>
              <a:rPr lang="en-GB" sz="2000" b="0" dirty="0" err="1">
                <a:latin typeface="+mn-lt"/>
                <a:cs typeface="+mn-cs"/>
              </a:rPr>
              <a:t>Kompensation</a:t>
            </a:r>
            <a:r>
              <a:rPr lang="en-GB" sz="2000" b="0" dirty="0">
                <a:latin typeface="+mn-lt"/>
                <a:cs typeface="+mn-cs"/>
              </a:rPr>
              <a:t> von </a:t>
            </a:r>
            <a:r>
              <a:rPr lang="en-GB" sz="2000" b="0" dirty="0" err="1">
                <a:latin typeface="+mn-lt"/>
                <a:cs typeface="+mn-cs"/>
              </a:rPr>
              <a:t>Störgrößen</a:t>
            </a:r>
            <a:r>
              <a:rPr lang="en-GB" sz="2000" b="0" dirty="0">
                <a:latin typeface="+mn-lt"/>
                <a:cs typeface="+mn-cs"/>
              </a:rPr>
              <a:t> und </a:t>
            </a:r>
            <a:r>
              <a:rPr lang="en-GB" sz="2000" b="0" dirty="0" err="1">
                <a:latin typeface="+mn-lt"/>
                <a:cs typeface="+mn-cs"/>
              </a:rPr>
              <a:t>Modellfehlern</a:t>
            </a:r>
            <a:r>
              <a:rPr lang="en-GB" sz="2000" b="0" dirty="0">
                <a:latin typeface="+mn-lt"/>
                <a:cs typeface="+mn-cs"/>
              </a:rPr>
              <a:t> </a:t>
            </a:r>
            <a:r>
              <a:rPr lang="en-GB" sz="2000" b="0" dirty="0" err="1">
                <a:latin typeface="+mn-lt"/>
                <a:cs typeface="+mn-cs"/>
              </a:rPr>
              <a:t>durch</a:t>
            </a:r>
            <a:r>
              <a:rPr lang="en-GB" sz="2000" b="0" dirty="0">
                <a:latin typeface="+mn-lt"/>
                <a:cs typeface="+mn-cs"/>
              </a:rPr>
              <a:t> </a:t>
            </a:r>
            <a:r>
              <a:rPr lang="en-GB" sz="2000" b="0" dirty="0" err="1">
                <a:latin typeface="+mn-lt"/>
                <a:cs typeface="+mn-cs"/>
              </a:rPr>
              <a:t>regelmäßige</a:t>
            </a:r>
            <a:r>
              <a:rPr lang="en-GB" sz="2000" b="0" dirty="0">
                <a:latin typeface="+mn-lt"/>
                <a:cs typeface="+mn-cs"/>
              </a:rPr>
              <a:t> (</a:t>
            </a:r>
            <a:r>
              <a:rPr lang="en-GB" sz="2000" b="0" dirty="0" err="1">
                <a:latin typeface="+mn-lt"/>
                <a:cs typeface="+mn-cs"/>
              </a:rPr>
              <a:t>z.B.</a:t>
            </a:r>
            <a:r>
              <a:rPr lang="en-GB" sz="2000" b="0" dirty="0">
                <a:latin typeface="+mn-lt"/>
                <a:cs typeface="+mn-cs"/>
              </a:rPr>
              <a:t> </a:t>
            </a:r>
            <a:r>
              <a:rPr lang="en-GB" sz="2000" b="0" dirty="0" err="1">
                <a:latin typeface="+mn-lt"/>
                <a:cs typeface="+mn-cs"/>
              </a:rPr>
              <a:t>batchweise</a:t>
            </a:r>
            <a:r>
              <a:rPr lang="en-GB" sz="2000" b="0" dirty="0">
                <a:latin typeface="+mn-lt"/>
                <a:cs typeface="+mn-cs"/>
              </a:rPr>
              <a:t>) </a:t>
            </a:r>
            <a:r>
              <a:rPr lang="en-GB" sz="2000" b="0" dirty="0" err="1">
                <a:latin typeface="+mn-lt"/>
                <a:cs typeface="+mn-cs"/>
              </a:rPr>
              <a:t>Modelladaption</a:t>
            </a:r>
            <a:endParaRPr lang="en-GB" sz="2000" b="0" dirty="0">
              <a:latin typeface="+mn-lt"/>
              <a:cs typeface="+mn-cs"/>
            </a:endParaRPr>
          </a:p>
          <a:p>
            <a:pPr marL="342900" indent="-342900"/>
            <a:endParaRPr lang="en-GB" sz="2000" dirty="0">
              <a:latin typeface="+mj-lt"/>
            </a:endParaRPr>
          </a:p>
        </p:txBody>
      </p:sp>
      <p:sp>
        <p:nvSpPr>
          <p:cNvPr id="100" name="TextShape 3">
            <a:extLst>
              <a:ext uri="{FF2B5EF4-FFF2-40B4-BE49-F238E27FC236}">
                <a16:creationId xmlns:a16="http://schemas.microsoft.com/office/drawing/2014/main" id="{9299D5C1-F3FD-4584-9DD0-12D52E8E430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mc:Choice xmlns:a14="http://schemas.microsoft.com/office/drawing/2010/main" Requires="a14">
          <p:sp>
            <p:nvSpPr>
              <p:cNvPr id="10" name="Google Shape;333;p16">
                <a:extLst>
                  <a:ext uri="{FF2B5EF4-FFF2-40B4-BE49-F238E27FC236}">
                    <a16:creationId xmlns:a16="http://schemas.microsoft.com/office/drawing/2014/main" id="{B07AEA30-3520-4FB0-871B-236031117429}"/>
                  </a:ext>
                </a:extLst>
              </p:cNvPr>
              <p:cNvSpPr txBox="1"/>
              <p:nvPr/>
            </p:nvSpPr>
            <p:spPr>
              <a:xfrm>
                <a:off x="2028096" y="336285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p:sp>
            <p:nvSpPr>
              <p:cNvPr id="10" name="Google Shape;333;p16">
                <a:extLst>
                  <a:ext uri="{FF2B5EF4-FFF2-40B4-BE49-F238E27FC236}">
                    <a16:creationId xmlns:a16="http://schemas.microsoft.com/office/drawing/2014/main" id="{B07AEA30-3520-4FB0-871B-236031117429}"/>
                  </a:ext>
                </a:extLst>
              </p:cNvPr>
              <p:cNvSpPr txBox="1">
                <a:spLocks noRot="1" noChangeAspect="1" noMove="1" noResize="1" noEditPoints="1" noAdjustHandles="1" noChangeArrowheads="1" noChangeShapeType="1" noTextEdit="1"/>
              </p:cNvSpPr>
              <p:nvPr/>
            </p:nvSpPr>
            <p:spPr>
              <a:xfrm>
                <a:off x="2028096" y="3362853"/>
                <a:ext cx="1221000" cy="420103"/>
              </a:xfrm>
              <a:prstGeom prst="rect">
                <a:avLst/>
              </a:prstGeom>
              <a:blipFill>
                <a:blip r:embed="rId5"/>
                <a:stretch>
                  <a:fillRect b="-14493"/>
                </a:stretch>
              </a:blipFill>
              <a:ln>
                <a:noFill/>
              </a:ln>
            </p:spPr>
            <p:txBody>
              <a:bodyPr/>
              <a:lstStyle/>
              <a:p>
                <a:r>
                  <a:rPr lang="de-DE">
                    <a:noFill/>
                  </a:rPr>
                  <a:t> </a:t>
                </a:r>
              </a:p>
            </p:txBody>
          </p:sp>
        </mc:Fallback>
      </mc:AlternateContent>
      <p:sp>
        <p:nvSpPr>
          <p:cNvPr id="11" name="Google Shape;283;p16">
            <a:extLst>
              <a:ext uri="{FF2B5EF4-FFF2-40B4-BE49-F238E27FC236}">
                <a16:creationId xmlns:a16="http://schemas.microsoft.com/office/drawing/2014/main" id="{6C209643-C526-4733-A6A4-80641AC572EF}"/>
              </a:ext>
            </a:extLst>
          </p:cNvPr>
          <p:cNvSpPr/>
          <p:nvPr/>
        </p:nvSpPr>
        <p:spPr>
          <a:xfrm>
            <a:off x="1182186" y="333110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a:t>
            </a:r>
            <a:br>
              <a:rPr lang="en" sz="1000" b="1" dirty="0">
                <a:latin typeface="Calibri" panose="020F0502020204030204" pitchFamily="34" charset="0"/>
                <a:cs typeface="Calibri" panose="020F0502020204030204" pitchFamily="34" charset="0"/>
              </a:rPr>
            </a:br>
            <a:r>
              <a:rPr lang="en" sz="1000" b="1" dirty="0">
                <a:latin typeface="Calibri" panose="020F0502020204030204" pitchFamily="34" charset="0"/>
                <a:cs typeface="Calibri" panose="020F0502020204030204" pitchFamily="34" charset="0"/>
              </a:rPr>
              <a:t>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Google Shape;284;p16">
                <a:extLst>
                  <a:ext uri="{FF2B5EF4-FFF2-40B4-BE49-F238E27FC236}">
                    <a16:creationId xmlns:a16="http://schemas.microsoft.com/office/drawing/2014/main" id="{08839720-1F24-4430-A203-6342BF9025F8}"/>
                  </a:ext>
                </a:extLst>
              </p:cNvPr>
              <p:cNvSpPr/>
              <p:nvPr/>
            </p:nvSpPr>
            <p:spPr>
              <a:xfrm>
                <a:off x="3562557" y="331229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b="1" dirty="0">
                  <a:latin typeface="Calibri" panose="020F0502020204030204" pitchFamily="34" charset="0"/>
                  <a:cs typeface="Calibri" panose="020F0502020204030204" pitchFamily="34" charset="0"/>
                </a:endParaRPr>
              </a:p>
            </p:txBody>
          </p:sp>
        </mc:Choice>
        <mc:Fallback>
          <p:sp>
            <p:nvSpPr>
              <p:cNvPr id="12" name="Google Shape;284;p16">
                <a:extLst>
                  <a:ext uri="{FF2B5EF4-FFF2-40B4-BE49-F238E27FC236}">
                    <a16:creationId xmlns:a16="http://schemas.microsoft.com/office/drawing/2014/main" id="{08839720-1F24-4430-A203-6342BF9025F8}"/>
                  </a:ext>
                </a:extLst>
              </p:cNvPr>
              <p:cNvSpPr>
                <a:spLocks noRot="1" noChangeAspect="1" noMove="1" noResize="1" noEditPoints="1" noAdjustHandles="1" noChangeArrowheads="1" noChangeShapeType="1" noTextEdit="1"/>
              </p:cNvSpPr>
              <p:nvPr/>
            </p:nvSpPr>
            <p:spPr>
              <a:xfrm>
                <a:off x="3562557" y="3312292"/>
                <a:ext cx="925200" cy="513600"/>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de-DE">
                    <a:noFill/>
                  </a:rPr>
                  <a:t> </a:t>
                </a:r>
              </a:p>
            </p:txBody>
          </p:sp>
        </mc:Fallback>
      </mc:AlternateContent>
      <p:cxnSp>
        <p:nvCxnSpPr>
          <p:cNvPr id="13" name="Google Shape;332;p16">
            <a:extLst>
              <a:ext uri="{FF2B5EF4-FFF2-40B4-BE49-F238E27FC236}">
                <a16:creationId xmlns:a16="http://schemas.microsoft.com/office/drawing/2014/main" id="{CF6B6CD6-FA89-4412-8E19-64946E2DCAF5}"/>
              </a:ext>
            </a:extLst>
          </p:cNvPr>
          <p:cNvCxnSpPr>
            <a:cxnSpLocks/>
            <a:endCxn id="12" idx="1"/>
          </p:cNvCxnSpPr>
          <p:nvPr/>
        </p:nvCxnSpPr>
        <p:spPr>
          <a:xfrm flipV="1">
            <a:off x="2988511" y="3569092"/>
            <a:ext cx="574046" cy="3814"/>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337;p16">
            <a:extLst>
              <a:ext uri="{FF2B5EF4-FFF2-40B4-BE49-F238E27FC236}">
                <a16:creationId xmlns:a16="http://schemas.microsoft.com/office/drawing/2014/main" id="{8B64296A-E8B5-44D1-AC59-EFFF5E15B2E8}"/>
              </a:ext>
            </a:extLst>
          </p:cNvPr>
          <p:cNvCxnSpPr/>
          <p:nvPr/>
        </p:nvCxnSpPr>
        <p:spPr>
          <a:xfrm>
            <a:off x="2126789" y="3580156"/>
            <a:ext cx="202800"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mc:Choice xmlns:a14="http://schemas.microsoft.com/office/drawing/2010/main" Requires="a14">
          <p:sp>
            <p:nvSpPr>
              <p:cNvPr id="30" name="Google Shape;334;p16">
                <a:extLst>
                  <a:ext uri="{FF2B5EF4-FFF2-40B4-BE49-F238E27FC236}">
                    <a16:creationId xmlns:a16="http://schemas.microsoft.com/office/drawing/2014/main" id="{ED33A614-FB9C-4213-894C-07AFB5B28405}"/>
                  </a:ext>
                </a:extLst>
              </p:cNvPr>
              <p:cNvSpPr txBox="1"/>
              <p:nvPr/>
            </p:nvSpPr>
            <p:spPr>
              <a:xfrm>
                <a:off x="4656684" y="3331101"/>
                <a:ext cx="945588"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p:sp>
            <p:nvSpPr>
              <p:cNvPr id="30" name="Google Shape;334;p16">
                <a:extLst>
                  <a:ext uri="{FF2B5EF4-FFF2-40B4-BE49-F238E27FC236}">
                    <a16:creationId xmlns:a16="http://schemas.microsoft.com/office/drawing/2014/main" id="{ED33A614-FB9C-4213-894C-07AFB5B28405}"/>
                  </a:ext>
                </a:extLst>
              </p:cNvPr>
              <p:cNvSpPr txBox="1">
                <a:spLocks noRot="1" noChangeAspect="1" noMove="1" noResize="1" noEditPoints="1" noAdjustHandles="1" noChangeArrowheads="1" noChangeShapeType="1" noTextEdit="1"/>
              </p:cNvSpPr>
              <p:nvPr/>
            </p:nvSpPr>
            <p:spPr>
              <a:xfrm>
                <a:off x="4656684" y="3331101"/>
                <a:ext cx="945588" cy="447600"/>
              </a:xfrm>
              <a:prstGeom prst="rect">
                <a:avLst/>
              </a:prstGeom>
              <a:blipFill>
                <a:blip r:embed="rId7"/>
                <a:stretch>
                  <a:fillRect b="-6757"/>
                </a:stretch>
              </a:blipFill>
              <a:ln>
                <a:noFill/>
              </a:ln>
            </p:spPr>
            <p:txBody>
              <a:bodyPr/>
              <a:lstStyle/>
              <a:p>
                <a:r>
                  <a:rPr lang="de-DE">
                    <a:noFill/>
                  </a:rPr>
                  <a:t> </a:t>
                </a:r>
              </a:p>
            </p:txBody>
          </p:sp>
        </mc:Fallback>
      </mc:AlternateContent>
      <p:cxnSp>
        <p:nvCxnSpPr>
          <p:cNvPr id="31" name="Google Shape;337;p16">
            <a:extLst>
              <a:ext uri="{FF2B5EF4-FFF2-40B4-BE49-F238E27FC236}">
                <a16:creationId xmlns:a16="http://schemas.microsoft.com/office/drawing/2014/main" id="{F547168D-853E-43A6-908A-0A536431C867}"/>
              </a:ext>
            </a:extLst>
          </p:cNvPr>
          <p:cNvCxnSpPr/>
          <p:nvPr/>
        </p:nvCxnSpPr>
        <p:spPr>
          <a:xfrm>
            <a:off x="4496215" y="3571318"/>
            <a:ext cx="202800" cy="0"/>
          </a:xfrm>
          <a:prstGeom prst="straightConnector1">
            <a:avLst/>
          </a:prstGeom>
          <a:noFill/>
          <a:ln w="9525" cap="flat" cmpd="sng">
            <a:solidFill>
              <a:schemeClr val="dk2"/>
            </a:solidFill>
            <a:prstDash val="solid"/>
            <a:round/>
            <a:headEnd type="none" w="med" len="med"/>
            <a:tailEnd type="none" w="med" len="med"/>
          </a:ln>
        </p:spPr>
      </p:cxnSp>
      <p:grpSp>
        <p:nvGrpSpPr>
          <p:cNvPr id="7" name="Gruppieren 6">
            <a:extLst>
              <a:ext uri="{FF2B5EF4-FFF2-40B4-BE49-F238E27FC236}">
                <a16:creationId xmlns:a16="http://schemas.microsoft.com/office/drawing/2014/main" id="{7A85A563-17F6-46B5-9910-5F5487E166CD}"/>
              </a:ext>
            </a:extLst>
          </p:cNvPr>
          <p:cNvGrpSpPr/>
          <p:nvPr/>
        </p:nvGrpSpPr>
        <p:grpSpPr>
          <a:xfrm>
            <a:off x="5478816" y="3313213"/>
            <a:ext cx="3236087" cy="513600"/>
            <a:chOff x="5478816" y="3313213"/>
            <a:chExt cx="3236087" cy="513600"/>
          </a:xfrm>
        </p:grpSpPr>
        <mc:AlternateContent xmlns:mc="http://schemas.openxmlformats.org/markup-compatibility/2006">
          <mc:Choice xmlns:a14="http://schemas.microsoft.com/office/drawing/2010/main" Requires="a14">
            <p:sp>
              <p:nvSpPr>
                <p:cNvPr id="14" name="Google Shape;334;p16">
                  <a:extLst>
                    <a:ext uri="{FF2B5EF4-FFF2-40B4-BE49-F238E27FC236}">
                      <a16:creationId xmlns:a16="http://schemas.microsoft.com/office/drawing/2014/main" id="{192B465C-BE89-4C25-9765-4B12D097D0AC}"/>
                    </a:ext>
                  </a:extLst>
                </p:cNvPr>
                <p:cNvSpPr txBox="1"/>
                <p:nvPr/>
              </p:nvSpPr>
              <p:spPr>
                <a:xfrm>
                  <a:off x="7607603" y="333826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p:sp>
              <p:nvSpPr>
                <p:cNvPr id="14" name="Google Shape;334;p16">
                  <a:extLst>
                    <a:ext uri="{FF2B5EF4-FFF2-40B4-BE49-F238E27FC236}">
                      <a16:creationId xmlns:a16="http://schemas.microsoft.com/office/drawing/2014/main" id="{192B465C-BE89-4C25-9765-4B12D097D0AC}"/>
                    </a:ext>
                  </a:extLst>
                </p:cNvPr>
                <p:cNvSpPr txBox="1">
                  <a:spLocks noRot="1" noChangeAspect="1" noMove="1" noResize="1" noEditPoints="1" noAdjustHandles="1" noChangeArrowheads="1" noChangeShapeType="1" noTextEdit="1"/>
                </p:cNvSpPr>
                <p:nvPr/>
              </p:nvSpPr>
              <p:spPr>
                <a:xfrm>
                  <a:off x="7607603" y="3338268"/>
                  <a:ext cx="1107300" cy="447600"/>
                </a:xfrm>
                <a:prstGeom prst="rect">
                  <a:avLst/>
                </a:prstGeom>
                <a:blipFill>
                  <a:blip r:embed="rId8"/>
                  <a:stretch>
                    <a:fillRect b="-8219"/>
                  </a:stretch>
                </a:blipFill>
                <a:ln>
                  <a:noFill/>
                </a:ln>
              </p:spPr>
              <p:txBody>
                <a:bodyPr/>
                <a:lstStyle/>
                <a:p>
                  <a:r>
                    <a:rPr lang="de-DE">
                      <a:noFill/>
                    </a:rPr>
                    <a:t> </a:t>
                  </a:r>
                </a:p>
              </p:txBody>
            </p:sp>
          </mc:Fallback>
        </mc:AlternateContent>
        <p:cxnSp>
          <p:nvCxnSpPr>
            <p:cNvPr id="15" name="Google Shape;335;p16">
              <a:extLst>
                <a:ext uri="{FF2B5EF4-FFF2-40B4-BE49-F238E27FC236}">
                  <a16:creationId xmlns:a16="http://schemas.microsoft.com/office/drawing/2014/main" id="{4065BAD9-4BE4-44F2-A34A-9BC965FDEF8A}"/>
                </a:ext>
              </a:extLst>
            </p:cNvPr>
            <p:cNvCxnSpPr>
              <a:cxnSpLocks/>
              <a:endCxn id="29" idx="1"/>
            </p:cNvCxnSpPr>
            <p:nvPr/>
          </p:nvCxnSpPr>
          <p:spPr>
            <a:xfrm>
              <a:off x="5478816" y="3569092"/>
              <a:ext cx="303599" cy="921"/>
            </a:xfrm>
            <a:prstGeom prst="straightConnector1">
              <a:avLst/>
            </a:prstGeom>
            <a:noFill/>
            <a:ln w="9525" cap="flat" cmpd="sng">
              <a:solidFill>
                <a:schemeClr val="dk2"/>
              </a:solidFill>
              <a:prstDash val="solid"/>
              <a:round/>
              <a:headEnd type="none" w="med" len="med"/>
              <a:tailEnd type="triangle" w="med" len="med"/>
            </a:ln>
          </p:spPr>
        </p:cxnSp>
        <p:sp>
          <p:nvSpPr>
            <p:cNvPr id="29" name="Google Shape;284;p16">
              <a:extLst>
                <a:ext uri="{FF2B5EF4-FFF2-40B4-BE49-F238E27FC236}">
                  <a16:creationId xmlns:a16="http://schemas.microsoft.com/office/drawing/2014/main" id="{DE4A24DE-8ECF-45E2-8C09-5FA355A6A7C0}"/>
                </a:ext>
              </a:extLst>
            </p:cNvPr>
            <p:cNvSpPr/>
            <p:nvPr/>
          </p:nvSpPr>
          <p:spPr>
            <a:xfrm>
              <a:off x="5782415" y="331321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p:cxnSp>
          <p:nvCxnSpPr>
            <p:cNvPr id="32" name="Google Shape;335;p16">
              <a:extLst>
                <a:ext uri="{FF2B5EF4-FFF2-40B4-BE49-F238E27FC236}">
                  <a16:creationId xmlns:a16="http://schemas.microsoft.com/office/drawing/2014/main" id="{05D280C4-1102-4B10-A9CD-4A60E6E6A759}"/>
                </a:ext>
              </a:extLst>
            </p:cNvPr>
            <p:cNvCxnSpPr>
              <a:cxnSpLocks/>
            </p:cNvCxnSpPr>
            <p:nvPr/>
          </p:nvCxnSpPr>
          <p:spPr>
            <a:xfrm>
              <a:off x="6734508" y="3569092"/>
              <a:ext cx="1084330" cy="0"/>
            </a:xfrm>
            <a:prstGeom prst="straightConnector1">
              <a:avLst/>
            </a:prstGeom>
            <a:noFill/>
            <a:ln w="9525" cap="flat" cmpd="sng">
              <a:solidFill>
                <a:schemeClr val="dk2"/>
              </a:solidFill>
              <a:prstDash val="solid"/>
              <a:round/>
              <a:headEnd type="none" w="med" len="med"/>
              <a:tailEnd type="triangle" w="med" len="med"/>
            </a:ln>
          </p:spPr>
        </p:cxnSp>
      </p:grpSp>
      <p:grpSp>
        <p:nvGrpSpPr>
          <p:cNvPr id="111" name="Gruppieren 110">
            <a:extLst>
              <a:ext uri="{FF2B5EF4-FFF2-40B4-BE49-F238E27FC236}">
                <a16:creationId xmlns:a16="http://schemas.microsoft.com/office/drawing/2014/main" id="{0D8C5400-D6FD-477E-AB8A-CB2A8ECBF0EC}"/>
              </a:ext>
            </a:extLst>
          </p:cNvPr>
          <p:cNvGrpSpPr/>
          <p:nvPr/>
        </p:nvGrpSpPr>
        <p:grpSpPr>
          <a:xfrm>
            <a:off x="973308" y="3546232"/>
            <a:ext cx="6099237" cy="2516174"/>
            <a:chOff x="973308" y="3546232"/>
            <a:chExt cx="6099237" cy="2516174"/>
          </a:xfrm>
        </p:grpSpPr>
        <p:cxnSp>
          <p:nvCxnSpPr>
            <p:cNvPr id="17" name="Google Shape;428;p16">
              <a:extLst>
                <a:ext uri="{FF2B5EF4-FFF2-40B4-BE49-F238E27FC236}">
                  <a16:creationId xmlns:a16="http://schemas.microsoft.com/office/drawing/2014/main" id="{497A9D2A-A709-485D-B1F4-C74D08CFBD6D}"/>
                </a:ext>
              </a:extLst>
            </p:cNvPr>
            <p:cNvCxnSpPr/>
            <p:nvPr/>
          </p:nvCxnSpPr>
          <p:spPr>
            <a:xfrm rot="10800000">
              <a:off x="1649722" y="4757105"/>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8" name="Google Shape;442;p16">
              <a:extLst>
                <a:ext uri="{FF2B5EF4-FFF2-40B4-BE49-F238E27FC236}">
                  <a16:creationId xmlns:a16="http://schemas.microsoft.com/office/drawing/2014/main" id="{1636FFD8-810C-44B0-9D40-4307A5BBADF1}"/>
                </a:ext>
              </a:extLst>
            </p:cNvPr>
            <p:cNvCxnSpPr/>
            <p:nvPr/>
          </p:nvCxnSpPr>
          <p:spPr>
            <a:xfrm rot="10800000">
              <a:off x="5457623" y="4741066"/>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445;p16">
              <a:extLst>
                <a:ext uri="{FF2B5EF4-FFF2-40B4-BE49-F238E27FC236}">
                  <a16:creationId xmlns:a16="http://schemas.microsoft.com/office/drawing/2014/main" id="{95AF3C66-D80D-4200-B6C7-181823AB4984}"/>
                </a:ext>
              </a:extLst>
            </p:cNvPr>
            <p:cNvCxnSpPr>
              <a:cxnSpLocks/>
              <a:stCxn id="34" idx="4"/>
              <a:endCxn id="94" idx="0"/>
            </p:cNvCxnSpPr>
            <p:nvPr/>
          </p:nvCxnSpPr>
          <p:spPr>
            <a:xfrm>
              <a:off x="3057310" y="3599270"/>
              <a:ext cx="15186" cy="1900059"/>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447;p16">
              <a:extLst>
                <a:ext uri="{FF2B5EF4-FFF2-40B4-BE49-F238E27FC236}">
                  <a16:creationId xmlns:a16="http://schemas.microsoft.com/office/drawing/2014/main" id="{688153FE-5553-4241-AA23-470E24317079}"/>
                </a:ext>
              </a:extLst>
            </p:cNvPr>
            <p:cNvGrpSpPr/>
            <p:nvPr/>
          </p:nvGrpSpPr>
          <p:grpSpPr>
            <a:xfrm>
              <a:off x="2991380" y="5499329"/>
              <a:ext cx="162231" cy="162231"/>
              <a:chOff x="8157975" y="3853800"/>
              <a:chExt cx="180900" cy="180900"/>
            </a:xfrm>
            <a:solidFill>
              <a:schemeClr val="bg1"/>
            </a:solidFill>
          </p:grpSpPr>
          <p:sp>
            <p:nvSpPr>
              <p:cNvPr id="94" name="Google Shape;446;p16">
                <a:extLst>
                  <a:ext uri="{FF2B5EF4-FFF2-40B4-BE49-F238E27FC236}">
                    <a16:creationId xmlns:a16="http://schemas.microsoft.com/office/drawing/2014/main" id="{13512C82-9754-4EEE-B5E0-1B0F08634143}"/>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5" name="Google Shape;448;p16">
                <a:extLst>
                  <a:ext uri="{FF2B5EF4-FFF2-40B4-BE49-F238E27FC236}">
                    <a16:creationId xmlns:a16="http://schemas.microsoft.com/office/drawing/2014/main" id="{5F421A89-95EB-40C6-B3F7-880925B70453}"/>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grpSp>
          <p:nvGrpSpPr>
            <p:cNvPr id="23" name="Gruppieren 22">
              <a:extLst>
                <a:ext uri="{FF2B5EF4-FFF2-40B4-BE49-F238E27FC236}">
                  <a16:creationId xmlns:a16="http://schemas.microsoft.com/office/drawing/2014/main" id="{E1AAAE01-9167-4F9A-8067-08D48AE909A0}"/>
                </a:ext>
              </a:extLst>
            </p:cNvPr>
            <p:cNvGrpSpPr/>
            <p:nvPr/>
          </p:nvGrpSpPr>
          <p:grpSpPr>
            <a:xfrm>
              <a:off x="973308" y="5092148"/>
              <a:ext cx="1352700" cy="970258"/>
              <a:chOff x="1435553" y="4145290"/>
              <a:chExt cx="1352700" cy="970258"/>
            </a:xfrm>
          </p:grpSpPr>
          <p:sp>
            <p:nvSpPr>
              <p:cNvPr id="79" name="Google Shape;277;p16">
                <a:extLst>
                  <a:ext uri="{FF2B5EF4-FFF2-40B4-BE49-F238E27FC236}">
                    <a16:creationId xmlns:a16="http://schemas.microsoft.com/office/drawing/2014/main" id="{586B8089-16F1-4531-A639-08EA3B197D93}"/>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415;p16">
                <a:extLst>
                  <a:ext uri="{FF2B5EF4-FFF2-40B4-BE49-F238E27FC236}">
                    <a16:creationId xmlns:a16="http://schemas.microsoft.com/office/drawing/2014/main" id="{56DC5186-6ECA-4549-9A47-710D24D34446}"/>
                  </a:ext>
                </a:extLst>
              </p:cNvPr>
              <p:cNvGrpSpPr/>
              <p:nvPr/>
            </p:nvGrpSpPr>
            <p:grpSpPr>
              <a:xfrm>
                <a:off x="1875570" y="4145298"/>
                <a:ext cx="472941" cy="473003"/>
                <a:chOff x="6981937" y="2940155"/>
                <a:chExt cx="909503" cy="909621"/>
              </a:xfrm>
            </p:grpSpPr>
            <p:sp>
              <p:nvSpPr>
                <p:cNvPr id="82" name="Google Shape;416;p16">
                  <a:extLst>
                    <a:ext uri="{FF2B5EF4-FFF2-40B4-BE49-F238E27FC236}">
                      <a16:creationId xmlns:a16="http://schemas.microsoft.com/office/drawing/2014/main" id="{91B15CD0-5116-4C65-8341-F8BF93389EE8}"/>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7;p16">
                  <a:extLst>
                    <a:ext uri="{FF2B5EF4-FFF2-40B4-BE49-F238E27FC236}">
                      <a16:creationId xmlns:a16="http://schemas.microsoft.com/office/drawing/2014/main" id="{22019733-5083-44D2-B826-558D91A36A36}"/>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p16">
                  <a:extLst>
                    <a:ext uri="{FF2B5EF4-FFF2-40B4-BE49-F238E27FC236}">
                      <a16:creationId xmlns:a16="http://schemas.microsoft.com/office/drawing/2014/main" id="{EB724765-3E08-4672-8479-F9F64416E21F}"/>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9;p16">
                  <a:extLst>
                    <a:ext uri="{FF2B5EF4-FFF2-40B4-BE49-F238E27FC236}">
                      <a16:creationId xmlns:a16="http://schemas.microsoft.com/office/drawing/2014/main" id="{3938ADA7-E4D2-4EF3-8FF2-64DD336F7EB7}"/>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0;p16">
                  <a:extLst>
                    <a:ext uri="{FF2B5EF4-FFF2-40B4-BE49-F238E27FC236}">
                      <a16:creationId xmlns:a16="http://schemas.microsoft.com/office/drawing/2014/main" id="{DCF34AD7-9CA0-4EC2-9505-BB279D20B899}"/>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1;p16">
                  <a:extLst>
                    <a:ext uri="{FF2B5EF4-FFF2-40B4-BE49-F238E27FC236}">
                      <a16:creationId xmlns:a16="http://schemas.microsoft.com/office/drawing/2014/main" id="{7C149B4F-6675-40E8-B053-B6E9909BCE75}"/>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2;p16">
                  <a:extLst>
                    <a:ext uri="{FF2B5EF4-FFF2-40B4-BE49-F238E27FC236}">
                      <a16:creationId xmlns:a16="http://schemas.microsoft.com/office/drawing/2014/main" id="{EF9CD835-7360-4A30-BEDE-ED65E735D55A}"/>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3;p16">
                  <a:extLst>
                    <a:ext uri="{FF2B5EF4-FFF2-40B4-BE49-F238E27FC236}">
                      <a16:creationId xmlns:a16="http://schemas.microsoft.com/office/drawing/2014/main" id="{516910CB-D635-4296-9237-545845C14061}"/>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4;p16">
                  <a:extLst>
                    <a:ext uri="{FF2B5EF4-FFF2-40B4-BE49-F238E27FC236}">
                      <a16:creationId xmlns:a16="http://schemas.microsoft.com/office/drawing/2014/main" id="{23949DD3-7F85-4C25-8DCF-970B998AE970}"/>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5;p16">
                  <a:extLst>
                    <a:ext uri="{FF2B5EF4-FFF2-40B4-BE49-F238E27FC236}">
                      <a16:creationId xmlns:a16="http://schemas.microsoft.com/office/drawing/2014/main" id="{00999CAD-E296-411E-84BF-3D6A7A569C43}"/>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6;p16">
                  <a:extLst>
                    <a:ext uri="{FF2B5EF4-FFF2-40B4-BE49-F238E27FC236}">
                      <a16:creationId xmlns:a16="http://schemas.microsoft.com/office/drawing/2014/main" id="{26E7EFA5-5CB5-48E8-BBAC-BFE61A86A9FA}"/>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7;p16">
                  <a:extLst>
                    <a:ext uri="{FF2B5EF4-FFF2-40B4-BE49-F238E27FC236}">
                      <a16:creationId xmlns:a16="http://schemas.microsoft.com/office/drawing/2014/main" id="{70F186E0-89BD-4F35-9964-F571FCF9FF37}"/>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451;p16">
                <a:extLst>
                  <a:ext uri="{FF2B5EF4-FFF2-40B4-BE49-F238E27FC236}">
                    <a16:creationId xmlns:a16="http://schemas.microsoft.com/office/drawing/2014/main" id="{614D375B-44B5-4D6F-A202-0689D79F4A44}"/>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3" name="Google Shape;445;p16">
              <a:extLst>
                <a:ext uri="{FF2B5EF4-FFF2-40B4-BE49-F238E27FC236}">
                  <a16:creationId xmlns:a16="http://schemas.microsoft.com/office/drawing/2014/main" id="{FCCABE34-7E32-4860-89C3-53BBBF7FA79C}"/>
                </a:ext>
              </a:extLst>
            </p:cNvPr>
            <p:cNvCxnSpPr>
              <a:cxnSpLocks/>
              <a:stCxn id="94" idx="2"/>
              <a:endCxn id="79" idx="3"/>
            </p:cNvCxnSpPr>
            <p:nvPr/>
          </p:nvCxnSpPr>
          <p:spPr>
            <a:xfrm flipH="1" flipV="1">
              <a:off x="2206868" y="5577277"/>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34" name="Ellipse 33">
              <a:extLst>
                <a:ext uri="{FF2B5EF4-FFF2-40B4-BE49-F238E27FC236}">
                  <a16:creationId xmlns:a16="http://schemas.microsoft.com/office/drawing/2014/main" id="{E2161E80-A3FF-439A-8BE7-4748473C6FAC}"/>
                </a:ext>
              </a:extLst>
            </p:cNvPr>
            <p:cNvSpPr/>
            <p:nvPr/>
          </p:nvSpPr>
          <p:spPr>
            <a:xfrm>
              <a:off x="3034450" y="35535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Ellipse 34">
              <a:extLst>
                <a:ext uri="{FF2B5EF4-FFF2-40B4-BE49-F238E27FC236}">
                  <a16:creationId xmlns:a16="http://schemas.microsoft.com/office/drawing/2014/main" id="{DB5900E9-0008-4C76-84C3-5B907593C5C3}"/>
                </a:ext>
              </a:extLst>
            </p:cNvPr>
            <p:cNvSpPr/>
            <p:nvPr/>
          </p:nvSpPr>
          <p:spPr>
            <a:xfrm>
              <a:off x="3429371" y="44117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Google Shape;279;p16">
              <a:extLst>
                <a:ext uri="{FF2B5EF4-FFF2-40B4-BE49-F238E27FC236}">
                  <a16:creationId xmlns:a16="http://schemas.microsoft.com/office/drawing/2014/main" id="{1DF382A5-EB9B-48E3-A6BA-8B5B43822DDC}"/>
                </a:ext>
              </a:extLst>
            </p:cNvPr>
            <p:cNvCxnSpPr>
              <a:cxnSpLocks/>
              <a:stCxn id="35" idx="4"/>
              <a:endCxn id="94" idx="6"/>
            </p:cNvCxnSpPr>
            <p:nvPr/>
          </p:nvCxnSpPr>
          <p:spPr>
            <a:xfrm rot="5400000">
              <a:off x="2741409" y="4869622"/>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37" name="Gruppieren 36">
              <a:extLst>
                <a:ext uri="{FF2B5EF4-FFF2-40B4-BE49-F238E27FC236}">
                  <a16:creationId xmlns:a16="http://schemas.microsoft.com/office/drawing/2014/main" id="{6EF6FEC0-69E8-47C3-A6F7-4231B32C3417}"/>
                </a:ext>
              </a:extLst>
            </p:cNvPr>
            <p:cNvGrpSpPr/>
            <p:nvPr/>
          </p:nvGrpSpPr>
          <p:grpSpPr>
            <a:xfrm>
              <a:off x="4780539" y="5079959"/>
              <a:ext cx="1352700" cy="970258"/>
              <a:chOff x="5242784" y="4133071"/>
              <a:chExt cx="1352700" cy="970258"/>
            </a:xfrm>
          </p:grpSpPr>
          <p:sp>
            <p:nvSpPr>
              <p:cNvPr id="64" name="Google Shape;277;p16">
                <a:extLst>
                  <a:ext uri="{FF2B5EF4-FFF2-40B4-BE49-F238E27FC236}">
                    <a16:creationId xmlns:a16="http://schemas.microsoft.com/office/drawing/2014/main" id="{630B7BD4-7701-4C7F-A1E3-26FAB5827709}"/>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415;p16">
                <a:extLst>
                  <a:ext uri="{FF2B5EF4-FFF2-40B4-BE49-F238E27FC236}">
                    <a16:creationId xmlns:a16="http://schemas.microsoft.com/office/drawing/2014/main" id="{566A6551-87F5-46B4-855B-007E8742A838}"/>
                  </a:ext>
                </a:extLst>
              </p:cNvPr>
              <p:cNvGrpSpPr/>
              <p:nvPr/>
            </p:nvGrpSpPr>
            <p:grpSpPr>
              <a:xfrm>
                <a:off x="5682801" y="4145268"/>
                <a:ext cx="472941" cy="473003"/>
                <a:chOff x="6981937" y="2940155"/>
                <a:chExt cx="909503" cy="909621"/>
              </a:xfrm>
            </p:grpSpPr>
            <p:sp>
              <p:nvSpPr>
                <p:cNvPr id="67" name="Google Shape;416;p16">
                  <a:extLst>
                    <a:ext uri="{FF2B5EF4-FFF2-40B4-BE49-F238E27FC236}">
                      <a16:creationId xmlns:a16="http://schemas.microsoft.com/office/drawing/2014/main" id="{BC90CF8E-04D0-4E20-B618-D245F3BA47B1}"/>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7;p16">
                  <a:extLst>
                    <a:ext uri="{FF2B5EF4-FFF2-40B4-BE49-F238E27FC236}">
                      <a16:creationId xmlns:a16="http://schemas.microsoft.com/office/drawing/2014/main" id="{6D3DCB95-E546-4CA7-9F94-7440C5D35C7F}"/>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8;p16">
                  <a:extLst>
                    <a:ext uri="{FF2B5EF4-FFF2-40B4-BE49-F238E27FC236}">
                      <a16:creationId xmlns:a16="http://schemas.microsoft.com/office/drawing/2014/main" id="{112BCB3B-F59A-40CB-A396-B95FFB86C52F}"/>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9;p16">
                  <a:extLst>
                    <a:ext uri="{FF2B5EF4-FFF2-40B4-BE49-F238E27FC236}">
                      <a16:creationId xmlns:a16="http://schemas.microsoft.com/office/drawing/2014/main" id="{D17C48D9-8393-492B-9713-D37E22C51D5D}"/>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0;p16">
                  <a:extLst>
                    <a:ext uri="{FF2B5EF4-FFF2-40B4-BE49-F238E27FC236}">
                      <a16:creationId xmlns:a16="http://schemas.microsoft.com/office/drawing/2014/main" id="{5F042FBE-6976-4A09-A6AB-745152083A0B}"/>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1;p16">
                  <a:extLst>
                    <a:ext uri="{FF2B5EF4-FFF2-40B4-BE49-F238E27FC236}">
                      <a16:creationId xmlns:a16="http://schemas.microsoft.com/office/drawing/2014/main" id="{3980C8CC-ECB4-4B76-9CCB-DB1555745656}"/>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2;p16">
                  <a:extLst>
                    <a:ext uri="{FF2B5EF4-FFF2-40B4-BE49-F238E27FC236}">
                      <a16:creationId xmlns:a16="http://schemas.microsoft.com/office/drawing/2014/main" id="{2266F60C-D65C-4401-9619-C3373A68FAB1}"/>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3;p16">
                  <a:extLst>
                    <a:ext uri="{FF2B5EF4-FFF2-40B4-BE49-F238E27FC236}">
                      <a16:creationId xmlns:a16="http://schemas.microsoft.com/office/drawing/2014/main" id="{8E159383-5483-43F9-818D-F6B51E34CF79}"/>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4;p16">
                  <a:extLst>
                    <a:ext uri="{FF2B5EF4-FFF2-40B4-BE49-F238E27FC236}">
                      <a16:creationId xmlns:a16="http://schemas.microsoft.com/office/drawing/2014/main" id="{6FB19FA7-4FA6-4BD8-8B35-9DB1E6A86C69}"/>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5;p16">
                  <a:extLst>
                    <a:ext uri="{FF2B5EF4-FFF2-40B4-BE49-F238E27FC236}">
                      <a16:creationId xmlns:a16="http://schemas.microsoft.com/office/drawing/2014/main" id="{A5E478D9-B0FD-4DE7-8E9F-5FAC32FEACB2}"/>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6;p16">
                  <a:extLst>
                    <a:ext uri="{FF2B5EF4-FFF2-40B4-BE49-F238E27FC236}">
                      <a16:creationId xmlns:a16="http://schemas.microsoft.com/office/drawing/2014/main" id="{90583349-D88D-4D46-9551-AE99D33F854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7;p16">
                  <a:extLst>
                    <a:ext uri="{FF2B5EF4-FFF2-40B4-BE49-F238E27FC236}">
                      <a16:creationId xmlns:a16="http://schemas.microsoft.com/office/drawing/2014/main" id="{95177AC5-46F4-4CD3-BF71-9CBEED3D22A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451;p16">
                <a:extLst>
                  <a:ext uri="{FF2B5EF4-FFF2-40B4-BE49-F238E27FC236}">
                    <a16:creationId xmlns:a16="http://schemas.microsoft.com/office/drawing/2014/main" id="{476EB496-DC55-45AF-91E2-5119F227CB79}"/>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39" name="Ellipse 38">
              <a:extLst>
                <a:ext uri="{FF2B5EF4-FFF2-40B4-BE49-F238E27FC236}">
                  <a16:creationId xmlns:a16="http://schemas.microsoft.com/office/drawing/2014/main" id="{9B8E7B95-80B8-4419-B71E-34CCAC58E6E0}"/>
                </a:ext>
              </a:extLst>
            </p:cNvPr>
            <p:cNvSpPr/>
            <p:nvPr/>
          </p:nvSpPr>
          <p:spPr>
            <a:xfrm>
              <a:off x="7026826" y="35462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Google Shape;455;p16">
              <a:extLst>
                <a:ext uri="{FF2B5EF4-FFF2-40B4-BE49-F238E27FC236}">
                  <a16:creationId xmlns:a16="http://schemas.microsoft.com/office/drawing/2014/main" id="{9157F7FA-8C64-457E-845E-65125E9727D9}"/>
                </a:ext>
              </a:extLst>
            </p:cNvPr>
            <p:cNvCxnSpPr>
              <a:cxnSpLocks/>
              <a:stCxn id="41" idx="4"/>
              <a:endCxn id="62" idx="0"/>
            </p:cNvCxnSpPr>
            <p:nvPr/>
          </p:nvCxnSpPr>
          <p:spPr>
            <a:xfrm flipH="1">
              <a:off x="6814020" y="4457420"/>
              <a:ext cx="1" cy="1025122"/>
            </a:xfrm>
            <a:prstGeom prst="straightConnector1">
              <a:avLst/>
            </a:prstGeom>
            <a:noFill/>
            <a:ln w="9525" cap="flat" cmpd="sng">
              <a:solidFill>
                <a:schemeClr val="dk2"/>
              </a:solidFill>
              <a:prstDash val="solid"/>
              <a:round/>
              <a:headEnd type="none" w="med" len="med"/>
              <a:tailEnd type="triangle" w="med" len="med"/>
            </a:ln>
          </p:spPr>
        </p:cxnSp>
        <p:sp>
          <p:nvSpPr>
            <p:cNvPr id="41" name="Ellipse 40">
              <a:extLst>
                <a:ext uri="{FF2B5EF4-FFF2-40B4-BE49-F238E27FC236}">
                  <a16:creationId xmlns:a16="http://schemas.microsoft.com/office/drawing/2014/main" id="{8C6AF9EF-1FD3-43EB-A0A4-D5A57BDFEA6B}"/>
                </a:ext>
              </a:extLst>
            </p:cNvPr>
            <p:cNvSpPr/>
            <p:nvPr/>
          </p:nvSpPr>
          <p:spPr>
            <a:xfrm>
              <a:off x="6791161" y="44117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oogle Shape;458;p16">
              <a:extLst>
                <a:ext uri="{FF2B5EF4-FFF2-40B4-BE49-F238E27FC236}">
                  <a16:creationId xmlns:a16="http://schemas.microsoft.com/office/drawing/2014/main" id="{2B70D6D5-93C0-49F1-8270-F16E184BCB25}"/>
                </a:ext>
              </a:extLst>
            </p:cNvPr>
            <p:cNvGrpSpPr/>
            <p:nvPr/>
          </p:nvGrpSpPr>
          <p:grpSpPr>
            <a:xfrm>
              <a:off x="6732904" y="5482542"/>
              <a:ext cx="162231" cy="162231"/>
              <a:chOff x="8157975" y="3853800"/>
              <a:chExt cx="180900" cy="180900"/>
            </a:xfrm>
          </p:grpSpPr>
          <p:sp>
            <p:nvSpPr>
              <p:cNvPr id="62" name="Google Shape;459;p16">
                <a:extLst>
                  <a:ext uri="{FF2B5EF4-FFF2-40B4-BE49-F238E27FC236}">
                    <a16:creationId xmlns:a16="http://schemas.microsoft.com/office/drawing/2014/main" id="{A6354EC0-DB8B-4D58-A49A-DDD34F591417}"/>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63" name="Google Shape;460;p16">
                <a:extLst>
                  <a:ext uri="{FF2B5EF4-FFF2-40B4-BE49-F238E27FC236}">
                    <a16:creationId xmlns:a16="http://schemas.microsoft.com/office/drawing/2014/main" id="{0C4D62A6-AB38-41A1-BF19-A5C32349401C}"/>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43" name="Google Shape;455;p16">
              <a:extLst>
                <a:ext uri="{FF2B5EF4-FFF2-40B4-BE49-F238E27FC236}">
                  <a16:creationId xmlns:a16="http://schemas.microsoft.com/office/drawing/2014/main" id="{8991C367-E0AA-4A50-8206-FA418B6948F4}"/>
                </a:ext>
              </a:extLst>
            </p:cNvPr>
            <p:cNvCxnSpPr>
              <a:cxnSpLocks/>
              <a:stCxn id="62" idx="2"/>
              <a:endCxn id="64" idx="3"/>
            </p:cNvCxnSpPr>
            <p:nvPr/>
          </p:nvCxnSpPr>
          <p:spPr>
            <a:xfrm flipH="1">
              <a:off x="6029585" y="5563658"/>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279;p16">
              <a:extLst>
                <a:ext uri="{FF2B5EF4-FFF2-40B4-BE49-F238E27FC236}">
                  <a16:creationId xmlns:a16="http://schemas.microsoft.com/office/drawing/2014/main" id="{0FE28DDF-E5E3-45D7-A718-68082AF5E87E}"/>
                </a:ext>
              </a:extLst>
            </p:cNvPr>
            <p:cNvCxnSpPr>
              <a:cxnSpLocks/>
              <a:stCxn id="39" idx="4"/>
              <a:endCxn id="62" idx="6"/>
            </p:cNvCxnSpPr>
            <p:nvPr/>
          </p:nvCxnSpPr>
          <p:spPr>
            <a:xfrm rot="5400000">
              <a:off x="5986558" y="4500529"/>
              <a:ext cx="1971707" cy="154551"/>
            </a:xfrm>
            <a:prstGeom prst="bentConnector2">
              <a:avLst/>
            </a:prstGeom>
            <a:noFill/>
            <a:ln w="9525" cap="flat" cmpd="sng">
              <a:solidFill>
                <a:schemeClr val="dk2"/>
              </a:solidFill>
              <a:prstDash val="solid"/>
              <a:round/>
              <a:headEnd type="none" w="med" len="med"/>
              <a:tailEnd type="triangle" w="med" len="med"/>
            </a:ln>
          </p:spPr>
        </p:cxnSp>
      </p:grpSp>
      <p:sp>
        <p:nvSpPr>
          <p:cNvPr id="52" name="Ellipse 51">
            <a:extLst>
              <a:ext uri="{FF2B5EF4-FFF2-40B4-BE49-F238E27FC236}">
                <a16:creationId xmlns:a16="http://schemas.microsoft.com/office/drawing/2014/main" id="{F2F8FCD3-AA7A-4C7A-BCAD-CDEEBE18C49D}"/>
              </a:ext>
            </a:extLst>
          </p:cNvPr>
          <p:cNvSpPr/>
          <p:nvPr/>
        </p:nvSpPr>
        <p:spPr>
          <a:xfrm>
            <a:off x="4496215" y="633642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Ellipse 52">
            <a:extLst>
              <a:ext uri="{FF2B5EF4-FFF2-40B4-BE49-F238E27FC236}">
                <a16:creationId xmlns:a16="http://schemas.microsoft.com/office/drawing/2014/main" id="{5B7D1A05-CA98-4107-B301-ACD356A6BCAD}"/>
              </a:ext>
            </a:extLst>
          </p:cNvPr>
          <p:cNvSpPr/>
          <p:nvPr/>
        </p:nvSpPr>
        <p:spPr>
          <a:xfrm>
            <a:off x="4499321" y="610563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 name="Gruppieren 101">
            <a:extLst>
              <a:ext uri="{FF2B5EF4-FFF2-40B4-BE49-F238E27FC236}">
                <a16:creationId xmlns:a16="http://schemas.microsoft.com/office/drawing/2014/main" id="{1AF1514E-CDC7-4B2F-96FF-72BFE40419BE}"/>
              </a:ext>
            </a:extLst>
          </p:cNvPr>
          <p:cNvGrpSpPr/>
          <p:nvPr/>
        </p:nvGrpSpPr>
        <p:grpSpPr>
          <a:xfrm>
            <a:off x="192240" y="3541250"/>
            <a:ext cx="8141313" cy="2926893"/>
            <a:chOff x="192240" y="3541250"/>
            <a:chExt cx="8141313" cy="2926893"/>
          </a:xfrm>
        </p:grpSpPr>
        <p:cxnSp>
          <p:nvCxnSpPr>
            <p:cNvPr id="50" name="Google Shape;279;p16">
              <a:extLst>
                <a:ext uri="{FF2B5EF4-FFF2-40B4-BE49-F238E27FC236}">
                  <a16:creationId xmlns:a16="http://schemas.microsoft.com/office/drawing/2014/main" id="{ED075A20-1141-48D5-AFEE-EB49CB3CDAFC}"/>
                </a:ext>
              </a:extLst>
            </p:cNvPr>
            <p:cNvCxnSpPr>
              <a:cxnSpLocks/>
              <a:endCxn id="11" idx="1"/>
            </p:cNvCxnSpPr>
            <p:nvPr/>
          </p:nvCxnSpPr>
          <p:spPr>
            <a:xfrm rot="5400000" flipH="1" flipV="1">
              <a:off x="427305" y="3515660"/>
              <a:ext cx="682640" cy="827122"/>
            </a:xfrm>
            <a:prstGeom prst="bentConnector2">
              <a:avLst/>
            </a:prstGeom>
            <a:noFill/>
            <a:ln w="9525" cap="flat" cmpd="sng">
              <a:solidFill>
                <a:schemeClr val="dk2"/>
              </a:solidFill>
              <a:prstDash val="solid"/>
              <a:round/>
              <a:headEnd type="none" w="med" len="med"/>
              <a:tailEnd type="triangle" w="med" len="med"/>
            </a:ln>
          </p:spPr>
        </p:cxnSp>
        <p:sp>
          <p:nvSpPr>
            <p:cNvPr id="45" name="Google Shape;62;p14">
              <a:extLst>
                <a:ext uri="{FF2B5EF4-FFF2-40B4-BE49-F238E27FC236}">
                  <a16:creationId xmlns:a16="http://schemas.microsoft.com/office/drawing/2014/main" id="{72AB3EDB-5DEC-456C-9C9F-A26882A09229}"/>
                </a:ext>
              </a:extLst>
            </p:cNvPr>
            <p:cNvSpPr/>
            <p:nvPr/>
          </p:nvSpPr>
          <p:spPr>
            <a:xfrm>
              <a:off x="3509061" y="5960843"/>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46" name="Ellipse 45">
              <a:extLst>
                <a:ext uri="{FF2B5EF4-FFF2-40B4-BE49-F238E27FC236}">
                  <a16:creationId xmlns:a16="http://schemas.microsoft.com/office/drawing/2014/main" id="{38A888E8-0AB1-4551-8F35-FAB46C99C8CD}"/>
                </a:ext>
              </a:extLst>
            </p:cNvPr>
            <p:cNvSpPr/>
            <p:nvPr/>
          </p:nvSpPr>
          <p:spPr>
            <a:xfrm>
              <a:off x="7236680" y="44197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7" name="Google Shape;279;p16">
              <a:extLst>
                <a:ext uri="{FF2B5EF4-FFF2-40B4-BE49-F238E27FC236}">
                  <a16:creationId xmlns:a16="http://schemas.microsoft.com/office/drawing/2014/main" id="{DFA14DE9-3B1F-4F73-9CDF-CC7237C85F0A}"/>
                </a:ext>
              </a:extLst>
            </p:cNvPr>
            <p:cNvCxnSpPr>
              <a:cxnSpLocks/>
              <a:stCxn id="46" idx="4"/>
            </p:cNvCxnSpPr>
            <p:nvPr/>
          </p:nvCxnSpPr>
          <p:spPr>
            <a:xfrm rot="5400000">
              <a:off x="5066751" y="3943753"/>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48" name="Google Shape;279;p16">
              <a:extLst>
                <a:ext uri="{FF2B5EF4-FFF2-40B4-BE49-F238E27FC236}">
                  <a16:creationId xmlns:a16="http://schemas.microsoft.com/office/drawing/2014/main" id="{F456E890-EF46-4471-B5CE-8504882CD929}"/>
                </a:ext>
              </a:extLst>
            </p:cNvPr>
            <p:cNvCxnSpPr>
              <a:cxnSpLocks/>
              <a:stCxn id="45" idx="1"/>
            </p:cNvCxnSpPr>
            <p:nvPr/>
          </p:nvCxnSpPr>
          <p:spPr>
            <a:xfrm rot="10800000">
              <a:off x="355065" y="4588357"/>
              <a:ext cx="3153997" cy="1626137"/>
            </a:xfrm>
            <a:prstGeom prst="bentConnector2">
              <a:avLst/>
            </a:prstGeom>
            <a:noFill/>
            <a:ln w="9525" cap="flat" cmpd="sng">
              <a:solidFill>
                <a:schemeClr val="dk2"/>
              </a:solidFill>
              <a:prstDash val="solid"/>
              <a:round/>
              <a:headEnd type="none" w="med" len="med"/>
              <a:tailEnd type="triangle" w="med" len="med"/>
            </a:ln>
          </p:spPr>
        </p:cxnSp>
        <p:grpSp>
          <p:nvGrpSpPr>
            <p:cNvPr id="51" name="Gruppieren 50">
              <a:extLst>
                <a:ext uri="{FF2B5EF4-FFF2-40B4-BE49-F238E27FC236}">
                  <a16:creationId xmlns:a16="http://schemas.microsoft.com/office/drawing/2014/main" id="{64D79EB6-4614-4F06-B1BA-FDA2FDB3A537}"/>
                </a:ext>
              </a:extLst>
            </p:cNvPr>
            <p:cNvGrpSpPr/>
            <p:nvPr/>
          </p:nvGrpSpPr>
          <p:grpSpPr>
            <a:xfrm>
              <a:off x="7658868" y="6031506"/>
              <a:ext cx="674685" cy="322800"/>
              <a:chOff x="6240643" y="3567822"/>
              <a:chExt cx="674685" cy="322800"/>
            </a:xfrm>
          </p:grpSpPr>
          <p:cxnSp>
            <p:nvCxnSpPr>
              <p:cNvPr id="60" name="Google Shape;104;p14">
                <a:extLst>
                  <a:ext uri="{FF2B5EF4-FFF2-40B4-BE49-F238E27FC236}">
                    <a16:creationId xmlns:a16="http://schemas.microsoft.com/office/drawing/2014/main" id="{189C7A3B-B464-49FA-A0BF-BBE86C285C81}"/>
                  </a:ext>
                </a:extLst>
              </p:cNvPr>
              <p:cNvCxnSpPr>
                <a:cxnSpLocks/>
                <a:endCxn id="58" idx="6"/>
              </p:cNvCxnSpPr>
              <p:nvPr/>
            </p:nvCxnSpPr>
            <p:spPr>
              <a:xfrm flipH="1">
                <a:off x="6240643" y="3862780"/>
                <a:ext cx="583622" cy="1"/>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9FCF4A55-2C9C-4A81-86FE-0CF85BB4B46E}"/>
                      </a:ext>
                    </a:extLst>
                  </p:cNvPr>
                  <p:cNvSpPr txBox="1"/>
                  <p:nvPr/>
                </p:nvSpPr>
                <p:spPr>
                  <a:xfrm>
                    <a:off x="6570728" y="3567822"/>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1" i="1" smtClean="0">
                                  <a:latin typeface="Cambria Math" panose="02040503050406030204" pitchFamily="18" charset="0"/>
                                  <a:cs typeface="Calibri" panose="020F0502020204030204" pitchFamily="34" charset="0"/>
                                </a:rPr>
                                <m:t>𝒓𝒆𝒇</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9FCF4A55-2C9C-4A81-86FE-0CF85BB4B46E}"/>
                      </a:ext>
                    </a:extLst>
                  </p:cNvPr>
                  <p:cNvSpPr txBox="1">
                    <a:spLocks noRot="1" noChangeAspect="1" noMove="1" noResize="1" noEditPoints="1" noAdjustHandles="1" noChangeArrowheads="1" noChangeShapeType="1" noTextEdit="1"/>
                  </p:cNvSpPr>
                  <p:nvPr/>
                </p:nvSpPr>
                <p:spPr>
                  <a:xfrm>
                    <a:off x="6570728" y="3567822"/>
                    <a:ext cx="344600" cy="322800"/>
                  </a:xfrm>
                  <a:prstGeom prst="rect">
                    <a:avLst/>
                  </a:prstGeom>
                  <a:blipFill>
                    <a:blip r:embed="rId9"/>
                    <a:stretch>
                      <a:fillRect l="-8929"/>
                    </a:stretch>
                  </a:blipFill>
                  <a:ln>
                    <a:noFill/>
                  </a:ln>
                </p:spPr>
                <p:txBody>
                  <a:bodyPr/>
                  <a:lstStyle/>
                  <a:p>
                    <a:r>
                      <a:rPr lang="en-GB">
                        <a:noFill/>
                      </a:rPr>
                      <a:t> </a:t>
                    </a:r>
                  </a:p>
                </p:txBody>
              </p:sp>
            </mc:Fallback>
          </mc:AlternateContent>
        </p:grpSp>
        <p:sp>
          <p:nvSpPr>
            <p:cNvPr id="54" name="Ellipse 53">
              <a:extLst>
                <a:ext uri="{FF2B5EF4-FFF2-40B4-BE49-F238E27FC236}">
                  <a16:creationId xmlns:a16="http://schemas.microsoft.com/office/drawing/2014/main" id="{94D4BECC-E078-4BC9-99B2-38F81A12B32A}"/>
                </a:ext>
              </a:extLst>
            </p:cNvPr>
            <p:cNvSpPr/>
            <p:nvPr/>
          </p:nvSpPr>
          <p:spPr>
            <a:xfrm>
              <a:off x="7554894" y="3541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5" name="Google Shape;458;p16">
              <a:extLst>
                <a:ext uri="{FF2B5EF4-FFF2-40B4-BE49-F238E27FC236}">
                  <a16:creationId xmlns:a16="http://schemas.microsoft.com/office/drawing/2014/main" id="{EEF6A53A-34FB-4AD4-B7D8-CA084F03DEAA}"/>
                </a:ext>
              </a:extLst>
            </p:cNvPr>
            <p:cNvGrpSpPr/>
            <p:nvPr/>
          </p:nvGrpSpPr>
          <p:grpSpPr>
            <a:xfrm>
              <a:off x="7496637" y="6250331"/>
              <a:ext cx="162231" cy="162231"/>
              <a:chOff x="8157975" y="3853800"/>
              <a:chExt cx="180900" cy="180900"/>
            </a:xfrm>
          </p:grpSpPr>
          <p:sp>
            <p:nvSpPr>
              <p:cNvPr id="58" name="Google Shape;459;p16">
                <a:extLst>
                  <a:ext uri="{FF2B5EF4-FFF2-40B4-BE49-F238E27FC236}">
                    <a16:creationId xmlns:a16="http://schemas.microsoft.com/office/drawing/2014/main" id="{47EC2F1F-75BF-44DE-BDE9-AB5CDDAABF4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59" name="Google Shape;460;p16">
                <a:extLst>
                  <a:ext uri="{FF2B5EF4-FFF2-40B4-BE49-F238E27FC236}">
                    <a16:creationId xmlns:a16="http://schemas.microsoft.com/office/drawing/2014/main" id="{417CF897-171C-4390-8771-B5987E0514E0}"/>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56" name="Google Shape;455;p16">
              <a:extLst>
                <a:ext uri="{FF2B5EF4-FFF2-40B4-BE49-F238E27FC236}">
                  <a16:creationId xmlns:a16="http://schemas.microsoft.com/office/drawing/2014/main" id="{E072E32A-6054-4534-ABE2-6103896C3B1D}"/>
                </a:ext>
              </a:extLst>
            </p:cNvPr>
            <p:cNvCxnSpPr>
              <a:cxnSpLocks/>
              <a:stCxn id="54" idx="4"/>
              <a:endCxn id="58" idx="0"/>
            </p:cNvCxnSpPr>
            <p:nvPr/>
          </p:nvCxnSpPr>
          <p:spPr>
            <a:xfrm flipH="1">
              <a:off x="7577753" y="3586969"/>
              <a:ext cx="1" cy="2663362"/>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455;p16">
              <a:extLst>
                <a:ext uri="{FF2B5EF4-FFF2-40B4-BE49-F238E27FC236}">
                  <a16:creationId xmlns:a16="http://schemas.microsoft.com/office/drawing/2014/main" id="{EB60904B-1196-4E1F-B625-A8716BDDAE5F}"/>
                </a:ext>
              </a:extLst>
            </p:cNvPr>
            <p:cNvCxnSpPr>
              <a:cxnSpLocks/>
              <a:stCxn id="58" idx="2"/>
            </p:cNvCxnSpPr>
            <p:nvPr/>
          </p:nvCxnSpPr>
          <p:spPr>
            <a:xfrm flipH="1">
              <a:off x="4541934" y="6331447"/>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98" name="Google Shape;100;p14">
                  <a:extLst>
                    <a:ext uri="{FF2B5EF4-FFF2-40B4-BE49-F238E27FC236}">
                      <a16:creationId xmlns:a16="http://schemas.microsoft.com/office/drawing/2014/main" id="{2A8BBF58-0BCE-4A46-847A-0BB6E58BAB9F}"/>
                    </a:ext>
                  </a:extLst>
                </p:cNvPr>
                <p:cNvSpPr txBox="1"/>
                <p:nvPr/>
              </p:nvSpPr>
              <p:spPr>
                <a:xfrm>
                  <a:off x="192240" y="4245822"/>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𝑾</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p:sp>
              <p:nvSpPr>
                <p:cNvPr id="98" name="Google Shape;100;p14">
                  <a:extLst>
                    <a:ext uri="{FF2B5EF4-FFF2-40B4-BE49-F238E27FC236}">
                      <a16:creationId xmlns:a16="http://schemas.microsoft.com/office/drawing/2014/main" id="{2A8BBF58-0BCE-4A46-847A-0BB6E58BAB9F}"/>
                    </a:ext>
                  </a:extLst>
                </p:cNvPr>
                <p:cNvSpPr txBox="1">
                  <a:spLocks noRot="1" noChangeAspect="1" noMove="1" noResize="1" noEditPoints="1" noAdjustHandles="1" noChangeArrowheads="1" noChangeShapeType="1" noTextEdit="1"/>
                </p:cNvSpPr>
                <p:nvPr/>
              </p:nvSpPr>
              <p:spPr>
                <a:xfrm>
                  <a:off x="192240" y="4245822"/>
                  <a:ext cx="325648" cy="322797"/>
                </a:xfrm>
                <a:prstGeom prst="rect">
                  <a:avLst/>
                </a:prstGeom>
                <a:blipFill>
                  <a:blip r:embed="rId10"/>
                  <a:stretch>
                    <a:fillRect l="-13208"/>
                  </a:stretch>
                </a:blipFill>
                <a:ln>
                  <a:noFill/>
                </a:ln>
              </p:spPr>
              <p:txBody>
                <a:bodyPr/>
                <a:lstStyle/>
                <a:p>
                  <a:r>
                    <a:rPr lang="de-DE">
                      <a:noFill/>
                    </a:rPr>
                    <a:t> </a:t>
                  </a:r>
                </a:p>
              </p:txBody>
            </p:sp>
          </mc:Fallback>
        </mc:AlternateContent>
      </p:grpSp>
      <p:grpSp>
        <p:nvGrpSpPr>
          <p:cNvPr id="112" name="Gruppieren 111">
            <a:extLst>
              <a:ext uri="{FF2B5EF4-FFF2-40B4-BE49-F238E27FC236}">
                <a16:creationId xmlns:a16="http://schemas.microsoft.com/office/drawing/2014/main" id="{302C6E99-20A4-4014-B494-6FDA0A31350C}"/>
              </a:ext>
            </a:extLst>
          </p:cNvPr>
          <p:cNvGrpSpPr/>
          <p:nvPr/>
        </p:nvGrpSpPr>
        <p:grpSpPr>
          <a:xfrm>
            <a:off x="973308" y="2540715"/>
            <a:ext cx="3568626" cy="777129"/>
            <a:chOff x="973308" y="2540715"/>
            <a:chExt cx="3568626" cy="777129"/>
          </a:xfrm>
        </p:grpSpPr>
        <p:sp>
          <p:nvSpPr>
            <p:cNvPr id="104" name="CustomShape 48">
              <a:extLst>
                <a:ext uri="{FF2B5EF4-FFF2-40B4-BE49-F238E27FC236}">
                  <a16:creationId xmlns:a16="http://schemas.microsoft.com/office/drawing/2014/main" id="{8CA71837-E7E9-43DE-9BB9-C1C0064555BC}"/>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05" name="CustomShape 50">
              <a:extLst>
                <a:ext uri="{FF2B5EF4-FFF2-40B4-BE49-F238E27FC236}">
                  <a16:creationId xmlns:a16="http://schemas.microsoft.com/office/drawing/2014/main" id="{6F586578-7712-4BAD-85EC-C1EEFBD76D53}"/>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06" name="CustomShape 48">
              <a:extLst>
                <a:ext uri="{FF2B5EF4-FFF2-40B4-BE49-F238E27FC236}">
                  <a16:creationId xmlns:a16="http://schemas.microsoft.com/office/drawing/2014/main" id="{AC6DC751-D349-43F7-B73D-031470E25998}"/>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07" name="CustomShape 50">
              <a:extLst>
                <a:ext uri="{FF2B5EF4-FFF2-40B4-BE49-F238E27FC236}">
                  <a16:creationId xmlns:a16="http://schemas.microsoft.com/office/drawing/2014/main" id="{B9D45EEB-3BA6-41A7-BFD2-61863A6E9BE6}"/>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
        <p:nvSpPr>
          <p:cNvPr id="3" name="Fußzeilenplatzhalter 2">
            <a:extLst>
              <a:ext uri="{FF2B5EF4-FFF2-40B4-BE49-F238E27FC236}">
                <a16:creationId xmlns:a16="http://schemas.microsoft.com/office/drawing/2014/main" id="{61308FC2-B8AF-49A6-8D68-3164BCE8C798}"/>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709CED0E-B786-4891-8B4A-49F383A6CBCE}"/>
              </a:ext>
            </a:extLst>
          </p:cNvPr>
          <p:cNvSpPr>
            <a:spLocks noGrp="1"/>
          </p:cNvSpPr>
          <p:nvPr>
            <p:ph type="dt" idx="10"/>
          </p:nvPr>
        </p:nvSpPr>
        <p:spPr/>
        <p:txBody>
          <a:bodyPr/>
          <a:lstStyle/>
          <a:p>
            <a:pPr>
              <a:lnSpc>
                <a:spcPct val="100000"/>
              </a:lnSpc>
            </a:pPr>
            <a:fld id="{333B66D2-F166-4D7C-8DE9-DC9CB8AB9826}"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B5A708D0-69B6-4730-871C-6A04A656C68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17</a:t>
            </a:fld>
            <a:endParaRPr lang="de-DE" sz="1200" b="0" strike="noStrike" spc="-1">
              <a:latin typeface="Times New Roman"/>
            </a:endParaRPr>
          </a:p>
        </p:txBody>
      </p:sp>
      <p:grpSp>
        <p:nvGrpSpPr>
          <p:cNvPr id="8" name="Gruppieren 7">
            <a:extLst>
              <a:ext uri="{FF2B5EF4-FFF2-40B4-BE49-F238E27FC236}">
                <a16:creationId xmlns:a16="http://schemas.microsoft.com/office/drawing/2014/main" id="{99DBFEA7-74AE-4055-ACBF-8DD1C770A04D}"/>
              </a:ext>
            </a:extLst>
          </p:cNvPr>
          <p:cNvGrpSpPr/>
          <p:nvPr/>
        </p:nvGrpSpPr>
        <p:grpSpPr>
          <a:xfrm>
            <a:off x="617438" y="3289823"/>
            <a:ext cx="574046" cy="322797"/>
            <a:chOff x="617438" y="3289823"/>
            <a:chExt cx="574046" cy="322797"/>
          </a:xfrm>
        </p:grpSpPr>
        <p:cxnSp>
          <p:nvCxnSpPr>
            <p:cNvPr id="108" name="Google Shape;332;p16">
              <a:extLst>
                <a:ext uri="{FF2B5EF4-FFF2-40B4-BE49-F238E27FC236}">
                  <a16:creationId xmlns:a16="http://schemas.microsoft.com/office/drawing/2014/main" id="{C5947463-F600-4BBA-91DC-A813BE0312EF}"/>
                </a:ext>
              </a:extLst>
            </p:cNvPr>
            <p:cNvCxnSpPr>
              <a:cxnSpLocks/>
            </p:cNvCxnSpPr>
            <p:nvPr/>
          </p:nvCxnSpPr>
          <p:spPr>
            <a:xfrm flipV="1">
              <a:off x="617438" y="3585994"/>
              <a:ext cx="574046" cy="38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mc:Choice xmlns:a14="http://schemas.microsoft.com/office/drawing/2010/main" Requires="a14">
            <p:sp>
              <p:nvSpPr>
                <p:cNvPr id="109" name="Google Shape;100;p14">
                  <a:extLst>
                    <a:ext uri="{FF2B5EF4-FFF2-40B4-BE49-F238E27FC236}">
                      <a16:creationId xmlns:a16="http://schemas.microsoft.com/office/drawing/2014/main" id="{BD64DAF4-5CA8-4623-A9AB-40681524AB5E}"/>
                    </a:ext>
                  </a:extLst>
                </p:cNvPr>
                <p:cNvSpPr txBox="1"/>
                <p:nvPr/>
              </p:nvSpPr>
              <p:spPr>
                <a:xfrm>
                  <a:off x="657527" y="3289823"/>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000" b="1" i="1" smtClean="0">
                            <a:latin typeface="Cambria Math" panose="02040503050406030204" pitchFamily="18" charset="0"/>
                            <a:cs typeface="Calibri" panose="020F0502020204030204" pitchFamily="34" charset="0"/>
                          </a:rPr>
                          <m:t>𝒘</m:t>
                        </m:r>
                      </m:oMath>
                    </m:oMathPara>
                  </a14:m>
                  <a:endParaRPr sz="1000" b="1" i="1" dirty="0">
                    <a:latin typeface="Calibri" panose="020F0502020204030204" pitchFamily="34" charset="0"/>
                    <a:cs typeface="Calibri" panose="020F0502020204030204" pitchFamily="34" charset="0"/>
                  </a:endParaRPr>
                </a:p>
              </p:txBody>
            </p:sp>
          </mc:Choice>
          <mc:Fallback>
            <p:sp>
              <p:nvSpPr>
                <p:cNvPr id="109" name="Google Shape;100;p14">
                  <a:extLst>
                    <a:ext uri="{FF2B5EF4-FFF2-40B4-BE49-F238E27FC236}">
                      <a16:creationId xmlns:a16="http://schemas.microsoft.com/office/drawing/2014/main" id="{BD64DAF4-5CA8-4623-A9AB-40681524AB5E}"/>
                    </a:ext>
                  </a:extLst>
                </p:cNvPr>
                <p:cNvSpPr txBox="1">
                  <a:spLocks noRot="1" noChangeAspect="1" noMove="1" noResize="1" noEditPoints="1" noAdjustHandles="1" noChangeArrowheads="1" noChangeShapeType="1" noTextEdit="1"/>
                </p:cNvSpPr>
                <p:nvPr/>
              </p:nvSpPr>
              <p:spPr>
                <a:xfrm>
                  <a:off x="657527" y="3289823"/>
                  <a:ext cx="325648" cy="322797"/>
                </a:xfrm>
                <a:prstGeom prst="rect">
                  <a:avLst/>
                </a:prstGeom>
                <a:blipFill>
                  <a:blip r:embed="rId11"/>
                  <a:stretch>
                    <a:fillRect/>
                  </a:stretch>
                </a:blipFill>
                <a:ln>
                  <a:noFill/>
                </a:ln>
              </p:spPr>
              <p:txBody>
                <a:bodyPr/>
                <a:lstStyle/>
                <a:p>
                  <a:r>
                    <a:rPr lang="de-DE">
                      <a:noFill/>
                    </a:rPr>
                    <a:t> </a:t>
                  </a:r>
                </a:p>
              </p:txBody>
            </p:sp>
          </mc:Fallback>
        </mc:AlternateContent>
      </p:grpSp>
    </p:spTree>
    <p:extLst>
      <p:ext uri="{BB962C8B-B14F-4D97-AF65-F5344CB8AC3E}">
        <p14:creationId xmlns:p14="http://schemas.microsoft.com/office/powerpoint/2010/main" val="30437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BCC7E99-D4BE-4FF0-8388-B5DE3C6B6B7E}"/>
              </a:ext>
            </a:extLst>
          </p:cNvPr>
          <p:cNvSpPr>
            <a:spLocks noGrp="1"/>
          </p:cNvSpPr>
          <p:nvPr>
            <p:ph type="title" idx="4294967295"/>
          </p:nvPr>
        </p:nvSpPr>
        <p:spPr>
          <a:xfrm>
            <a:off x="1895475" y="189000"/>
            <a:ext cx="10104285" cy="502920"/>
          </a:xfrm>
        </p:spPr>
        <p:txBody>
          <a:bodyPr>
            <a:noAutofit/>
          </a:bodyPr>
          <a:lstStyle/>
          <a:p>
            <a:r>
              <a:rPr lang="de-DE" sz="2800" b="1" dirty="0"/>
              <a:t>Durchzuführende Entwicklungsmaßnahmen</a:t>
            </a:r>
            <a:endParaRPr lang="en-GB" sz="2800" b="1" dirty="0"/>
          </a:p>
        </p:txBody>
      </p:sp>
      <p:sp>
        <p:nvSpPr>
          <p:cNvPr id="95" name="Google Shape;102;p14">
            <a:extLst>
              <a:ext uri="{FF2B5EF4-FFF2-40B4-BE49-F238E27FC236}">
                <a16:creationId xmlns:a16="http://schemas.microsoft.com/office/drawing/2014/main" id="{3EC2AF34-AA01-4227-B342-F44BC41FF24A}"/>
              </a:ext>
            </a:extLst>
          </p:cNvPr>
          <p:cNvSpPr txBox="1"/>
          <p:nvPr/>
        </p:nvSpPr>
        <p:spPr>
          <a:xfrm>
            <a:off x="8839442" y="1636284"/>
            <a:ext cx="2801883" cy="358543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600"/>
              </a:spcAft>
              <a:buNone/>
            </a:pPr>
            <a:r>
              <a:rPr lang="de-DE" b="1" dirty="0">
                <a:latin typeface="Calibri" panose="020F0502020204030204" pitchFamily="34" charset="0"/>
                <a:cs typeface="Calibri" panose="020F0502020204030204" pitchFamily="34" charset="0"/>
              </a:rPr>
              <a:t>Entwicklungsschritte:</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①</a:t>
            </a:r>
            <a:r>
              <a:rPr lang="de-DE" sz="1400" dirty="0">
                <a:latin typeface="Calibri" panose="020F0502020204030204" pitchFamily="34" charset="0"/>
                <a:cs typeface="Calibri" panose="020F0502020204030204" pitchFamily="34" charset="0"/>
              </a:rPr>
              <a:t>: Qualitätsmesszelle aufbauen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②</a:t>
            </a:r>
            <a:r>
              <a:rPr lang="de-DE" sz="1400" dirty="0">
                <a:latin typeface="Calibri" panose="020F0502020204030204" pitchFamily="34" charset="0"/>
                <a:cs typeface="Calibri" panose="020F0502020204030204" pitchFamily="34" charset="0"/>
              </a:rPr>
              <a:t>: Maschine mit zusätzlicher Sensorik ausrüsten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③</a:t>
            </a:r>
            <a:r>
              <a:rPr lang="de-DE" sz="1400" dirty="0">
                <a:latin typeface="Calibri" panose="020F0502020204030204" pitchFamily="34" charset="0"/>
                <a:cs typeface="Calibri" panose="020F0502020204030204" pitchFamily="34" charset="0"/>
              </a:rPr>
              <a:t>: Echtzeit-Datenexport implementieren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④</a:t>
            </a:r>
            <a:r>
              <a:rPr lang="de-DE" sz="1400" dirty="0">
                <a:latin typeface="Calibri" panose="020F0502020204030204" pitchFamily="34" charset="0"/>
                <a:cs typeface="Calibri" panose="020F0502020204030204" pitchFamily="34" charset="0"/>
              </a:rPr>
              <a:t>: Datengetriebene Modellbildung des Spritzgießprozesses</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⑤</a:t>
            </a:r>
            <a:r>
              <a:rPr lang="de-DE" sz="1400" dirty="0">
                <a:latin typeface="Calibri" panose="020F0502020204030204" pitchFamily="34" charset="0"/>
                <a:cs typeface="Calibri" panose="020F0502020204030204" pitchFamily="34" charset="0"/>
              </a:rPr>
              <a:t> : Prozessoptimierung</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⑥</a:t>
            </a:r>
            <a:r>
              <a:rPr lang="de-DE" sz="1400" dirty="0">
                <a:latin typeface="Calibri" panose="020F0502020204030204" pitchFamily="34" charset="0"/>
                <a:cs typeface="Calibri" panose="020F0502020204030204" pitchFamily="34" charset="0"/>
              </a:rPr>
              <a:t>: Online-Modelladaption</a:t>
            </a:r>
            <a:endParaRPr sz="1400" dirty="0">
              <a:latin typeface="Calibri" panose="020F0502020204030204" pitchFamily="34" charset="0"/>
              <a:cs typeface="Calibri" panose="020F0502020204030204" pitchFamily="34" charset="0"/>
            </a:endParaRPr>
          </a:p>
        </p:txBody>
      </p:sp>
      <p:grpSp>
        <p:nvGrpSpPr>
          <p:cNvPr id="2" name="Gruppieren 1">
            <a:extLst>
              <a:ext uri="{FF2B5EF4-FFF2-40B4-BE49-F238E27FC236}">
                <a16:creationId xmlns:a16="http://schemas.microsoft.com/office/drawing/2014/main" id="{BDD356CD-A130-4FCA-886B-A2F243081497}"/>
              </a:ext>
            </a:extLst>
          </p:cNvPr>
          <p:cNvGrpSpPr/>
          <p:nvPr/>
        </p:nvGrpSpPr>
        <p:grpSpPr>
          <a:xfrm>
            <a:off x="478104" y="1640556"/>
            <a:ext cx="8522663" cy="3888936"/>
            <a:chOff x="192088" y="2069219"/>
            <a:chExt cx="8522663" cy="3888936"/>
          </a:xfrm>
        </p:grpSpPr>
        <mc:AlternateContent xmlns:mc="http://schemas.openxmlformats.org/markup-compatibility/2006" xmlns:a14="http://schemas.microsoft.com/office/drawing/2010/main">
          <mc:Choice Requires="a14">
            <p:sp>
              <p:nvSpPr>
                <p:cNvPr id="8" name="Google Shape;333;p16">
                  <a:extLst>
                    <a:ext uri="{FF2B5EF4-FFF2-40B4-BE49-F238E27FC236}">
                      <a16:creationId xmlns:a16="http://schemas.microsoft.com/office/drawing/2014/main" id="{3483FE92-29B9-40C3-9CB3-1E78C3F23511}"/>
                    </a:ext>
                  </a:extLst>
                </p:cNvPr>
                <p:cNvSpPr txBox="1"/>
                <p:nvPr/>
              </p:nvSpPr>
              <p:spPr>
                <a:xfrm>
                  <a:off x="2027944" y="235090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xmlns="">
            <p:sp>
              <p:nvSpPr>
                <p:cNvPr id="8" name="Google Shape;333;p16">
                  <a:extLst>
                    <a:ext uri="{FF2B5EF4-FFF2-40B4-BE49-F238E27FC236}">
                      <a16:creationId xmlns:a16="http://schemas.microsoft.com/office/drawing/2014/main" id="{3483FE92-29B9-40C3-9CB3-1E78C3F23511}"/>
                    </a:ext>
                  </a:extLst>
                </p:cNvPr>
                <p:cNvSpPr txBox="1">
                  <a:spLocks noRot="1" noChangeAspect="1" noMove="1" noResize="1" noEditPoints="1" noAdjustHandles="1" noChangeArrowheads="1" noChangeShapeType="1" noTextEdit="1"/>
                </p:cNvSpPr>
                <p:nvPr/>
              </p:nvSpPr>
              <p:spPr>
                <a:xfrm>
                  <a:off x="2027944" y="2350903"/>
                  <a:ext cx="1221000" cy="420103"/>
                </a:xfrm>
                <a:prstGeom prst="rect">
                  <a:avLst/>
                </a:prstGeom>
                <a:blipFill>
                  <a:blip r:embed="rId3"/>
                  <a:stretch>
                    <a:fillRect b="-14493"/>
                  </a:stretch>
                </a:blipFill>
                <a:ln>
                  <a:noFill/>
                </a:ln>
              </p:spPr>
              <p:txBody>
                <a:bodyPr/>
                <a:lstStyle/>
                <a:p>
                  <a:r>
                    <a:rPr lang="en-GB">
                      <a:noFill/>
                    </a:rPr>
                    <a:t> </a:t>
                  </a:r>
                </a:p>
              </p:txBody>
            </p:sp>
          </mc:Fallback>
        </mc:AlternateContent>
        <p:sp>
          <p:nvSpPr>
            <p:cNvPr id="9" name="Google Shape;283;p16">
              <a:extLst>
                <a:ext uri="{FF2B5EF4-FFF2-40B4-BE49-F238E27FC236}">
                  <a16:creationId xmlns:a16="http://schemas.microsoft.com/office/drawing/2014/main" id="{61C5FC46-20A8-4CDA-88E4-7CBC7CD10D01}"/>
                </a:ext>
              </a:extLst>
            </p:cNvPr>
            <p:cNvSpPr/>
            <p:nvPr/>
          </p:nvSpPr>
          <p:spPr>
            <a:xfrm>
              <a:off x="1182034" y="231915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284;p16">
                  <a:extLst>
                    <a:ext uri="{FF2B5EF4-FFF2-40B4-BE49-F238E27FC236}">
                      <a16:creationId xmlns:a16="http://schemas.microsoft.com/office/drawing/2014/main" id="{FEDC1B53-D2E9-4168-9F0B-1E7462F38DF4}"/>
                    </a:ext>
                  </a:extLst>
                </p:cNvPr>
                <p:cNvSpPr/>
                <p:nvPr/>
              </p:nvSpPr>
              <p:spPr>
                <a:xfrm>
                  <a:off x="3402393" y="230034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dirty="0">
                    <a:latin typeface="Calibri" panose="020F0502020204030204" pitchFamily="34" charset="0"/>
                    <a:cs typeface="Calibri" panose="020F0502020204030204" pitchFamily="34" charset="0"/>
                  </a:endParaRPr>
                </a:p>
              </p:txBody>
            </p:sp>
          </mc:Choice>
          <mc:Fallback xmlns="">
            <p:sp>
              <p:nvSpPr>
                <p:cNvPr id="10" name="Google Shape;284;p16">
                  <a:extLst>
                    <a:ext uri="{FF2B5EF4-FFF2-40B4-BE49-F238E27FC236}">
                      <a16:creationId xmlns:a16="http://schemas.microsoft.com/office/drawing/2014/main" id="{FEDC1B53-D2E9-4168-9F0B-1E7462F38DF4}"/>
                    </a:ext>
                  </a:extLst>
                </p:cNvPr>
                <p:cNvSpPr>
                  <a:spLocks noRot="1" noChangeAspect="1" noMove="1" noResize="1" noEditPoints="1" noAdjustHandles="1" noChangeArrowheads="1" noChangeShapeType="1" noTextEdit="1"/>
                </p:cNvSpPr>
                <p:nvPr/>
              </p:nvSpPr>
              <p:spPr>
                <a:xfrm>
                  <a:off x="3402393" y="2300342"/>
                  <a:ext cx="925200" cy="513600"/>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332;p16">
              <a:extLst>
                <a:ext uri="{FF2B5EF4-FFF2-40B4-BE49-F238E27FC236}">
                  <a16:creationId xmlns:a16="http://schemas.microsoft.com/office/drawing/2014/main" id="{5BB447C3-73A7-4C2F-B33A-2CE1F5A159F1}"/>
                </a:ext>
              </a:extLst>
            </p:cNvPr>
            <p:cNvCxnSpPr>
              <a:cxnSpLocks/>
            </p:cNvCxnSpPr>
            <p:nvPr/>
          </p:nvCxnSpPr>
          <p:spPr>
            <a:xfrm>
              <a:off x="2919413" y="2560955"/>
              <a:ext cx="3991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334;p16">
                  <a:extLst>
                    <a:ext uri="{FF2B5EF4-FFF2-40B4-BE49-F238E27FC236}">
                      <a16:creationId xmlns:a16="http://schemas.microsoft.com/office/drawing/2014/main" id="{AA40CA3D-F492-4232-A135-C5336F7A816A}"/>
                    </a:ext>
                  </a:extLst>
                </p:cNvPr>
                <p:cNvSpPr txBox="1"/>
                <p:nvPr/>
              </p:nvSpPr>
              <p:spPr>
                <a:xfrm>
                  <a:off x="7607451" y="232631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xmlns="">
            <p:sp>
              <p:nvSpPr>
                <p:cNvPr id="12" name="Google Shape;334;p16">
                  <a:extLst>
                    <a:ext uri="{FF2B5EF4-FFF2-40B4-BE49-F238E27FC236}">
                      <a16:creationId xmlns:a16="http://schemas.microsoft.com/office/drawing/2014/main" id="{AA40CA3D-F492-4232-A135-C5336F7A816A}"/>
                    </a:ext>
                  </a:extLst>
                </p:cNvPr>
                <p:cNvSpPr txBox="1">
                  <a:spLocks noRot="1" noChangeAspect="1" noMove="1" noResize="1" noEditPoints="1" noAdjustHandles="1" noChangeArrowheads="1" noChangeShapeType="1" noTextEdit="1"/>
                </p:cNvSpPr>
                <p:nvPr/>
              </p:nvSpPr>
              <p:spPr>
                <a:xfrm>
                  <a:off x="7607451" y="2326318"/>
                  <a:ext cx="1107300" cy="447600"/>
                </a:xfrm>
                <a:prstGeom prst="rect">
                  <a:avLst/>
                </a:prstGeom>
                <a:blipFill>
                  <a:blip r:embed="rId5"/>
                  <a:stretch>
                    <a:fillRect b="-6757"/>
                  </a:stretch>
                </a:blipFill>
                <a:ln>
                  <a:noFill/>
                </a:ln>
              </p:spPr>
              <p:txBody>
                <a:bodyPr/>
                <a:lstStyle/>
                <a:p>
                  <a:r>
                    <a:rPr lang="en-GB">
                      <a:noFill/>
                    </a:rPr>
                    <a:t> </a:t>
                  </a:r>
                </a:p>
              </p:txBody>
            </p:sp>
          </mc:Fallback>
        </mc:AlternateContent>
        <p:cxnSp>
          <p:nvCxnSpPr>
            <p:cNvPr id="13" name="Google Shape;335;p16">
              <a:extLst>
                <a:ext uri="{FF2B5EF4-FFF2-40B4-BE49-F238E27FC236}">
                  <a16:creationId xmlns:a16="http://schemas.microsoft.com/office/drawing/2014/main" id="{888030A1-E39C-4056-ABE7-BC0B236D0A90}"/>
                </a:ext>
              </a:extLst>
            </p:cNvPr>
            <p:cNvCxnSpPr>
              <a:cxnSpLocks/>
              <a:endCxn id="44" idx="1"/>
            </p:cNvCxnSpPr>
            <p:nvPr/>
          </p:nvCxnSpPr>
          <p:spPr>
            <a:xfrm>
              <a:off x="5478664" y="2557142"/>
              <a:ext cx="303599" cy="921"/>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37;p16">
              <a:extLst>
                <a:ext uri="{FF2B5EF4-FFF2-40B4-BE49-F238E27FC236}">
                  <a16:creationId xmlns:a16="http://schemas.microsoft.com/office/drawing/2014/main" id="{DF63C039-11D4-4DFF-91B7-FAA0D6FE76A8}"/>
                </a:ext>
              </a:extLst>
            </p:cNvPr>
            <p:cNvCxnSpPr/>
            <p:nvPr/>
          </p:nvCxnSpPr>
          <p:spPr>
            <a:xfrm>
              <a:off x="2126637" y="2568206"/>
              <a:ext cx="2028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428;p16">
              <a:extLst>
                <a:ext uri="{FF2B5EF4-FFF2-40B4-BE49-F238E27FC236}">
                  <a16:creationId xmlns:a16="http://schemas.microsoft.com/office/drawing/2014/main" id="{E5C499A1-C739-4AE2-8198-DB11892014B6}"/>
                </a:ext>
              </a:extLst>
            </p:cNvPr>
            <p:cNvCxnSpPr/>
            <p:nvPr/>
          </p:nvCxnSpPr>
          <p:spPr>
            <a:xfrm rot="10800000">
              <a:off x="1649570" y="4078362"/>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442;p16">
              <a:extLst>
                <a:ext uri="{FF2B5EF4-FFF2-40B4-BE49-F238E27FC236}">
                  <a16:creationId xmlns:a16="http://schemas.microsoft.com/office/drawing/2014/main" id="{2961241D-A6BC-4CB4-A93E-141AAEBAA219}"/>
                </a:ext>
              </a:extLst>
            </p:cNvPr>
            <p:cNvCxnSpPr/>
            <p:nvPr/>
          </p:nvCxnSpPr>
          <p:spPr>
            <a:xfrm rot="10800000">
              <a:off x="5457471" y="4062323"/>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443;p16">
              <a:extLst>
                <a:ext uri="{FF2B5EF4-FFF2-40B4-BE49-F238E27FC236}">
                  <a16:creationId xmlns:a16="http://schemas.microsoft.com/office/drawing/2014/main" id="{5522FF5C-5AE9-42E1-98AF-98B583A0139F}"/>
                </a:ext>
              </a:extLst>
            </p:cNvPr>
            <p:cNvCxnSpPr>
              <a:cxnSpLocks/>
            </p:cNvCxnSpPr>
            <p:nvPr/>
          </p:nvCxnSpPr>
          <p:spPr>
            <a:xfrm>
              <a:off x="2206715" y="3757493"/>
              <a:ext cx="180768"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445;p16">
              <a:extLst>
                <a:ext uri="{FF2B5EF4-FFF2-40B4-BE49-F238E27FC236}">
                  <a16:creationId xmlns:a16="http://schemas.microsoft.com/office/drawing/2014/main" id="{0EB16B56-37E3-428A-B9BF-E9E746171C5C}"/>
                </a:ext>
              </a:extLst>
            </p:cNvPr>
            <p:cNvCxnSpPr>
              <a:cxnSpLocks/>
              <a:stCxn id="49" idx="4"/>
              <a:endCxn id="20" idx="0"/>
            </p:cNvCxnSpPr>
            <p:nvPr/>
          </p:nvCxnSpPr>
          <p:spPr>
            <a:xfrm>
              <a:off x="3057158" y="2587320"/>
              <a:ext cx="15186" cy="2233266"/>
            </a:xfrm>
            <a:prstGeom prst="straightConnector1">
              <a:avLst/>
            </a:prstGeom>
            <a:noFill/>
            <a:ln w="9525" cap="flat" cmpd="sng">
              <a:solidFill>
                <a:schemeClr val="dk2"/>
              </a:solidFill>
              <a:prstDash val="solid"/>
              <a:round/>
              <a:headEnd type="none" w="med" len="med"/>
              <a:tailEnd type="triangle" w="med" len="med"/>
            </a:ln>
          </p:spPr>
        </p:cxnSp>
        <p:grpSp>
          <p:nvGrpSpPr>
            <p:cNvPr id="19" name="Google Shape;447;p16">
              <a:extLst>
                <a:ext uri="{FF2B5EF4-FFF2-40B4-BE49-F238E27FC236}">
                  <a16:creationId xmlns:a16="http://schemas.microsoft.com/office/drawing/2014/main" id="{F8494805-87D1-482D-9E2C-5D2E487E2773}"/>
                </a:ext>
              </a:extLst>
            </p:cNvPr>
            <p:cNvGrpSpPr/>
            <p:nvPr/>
          </p:nvGrpSpPr>
          <p:grpSpPr>
            <a:xfrm>
              <a:off x="2991228" y="4820586"/>
              <a:ext cx="162231" cy="162231"/>
              <a:chOff x="8157975" y="3853800"/>
              <a:chExt cx="180900" cy="180900"/>
            </a:xfrm>
            <a:solidFill>
              <a:schemeClr val="bg1"/>
            </a:solidFill>
          </p:grpSpPr>
          <p:sp>
            <p:nvSpPr>
              <p:cNvPr id="20" name="Google Shape;446;p16">
                <a:extLst>
                  <a:ext uri="{FF2B5EF4-FFF2-40B4-BE49-F238E27FC236}">
                    <a16:creationId xmlns:a16="http://schemas.microsoft.com/office/drawing/2014/main" id="{2594B440-A8B4-49C8-B3B7-233FE90EF356}"/>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21" name="Google Shape;448;p16">
                <a:extLst>
                  <a:ext uri="{FF2B5EF4-FFF2-40B4-BE49-F238E27FC236}">
                    <a16:creationId xmlns:a16="http://schemas.microsoft.com/office/drawing/2014/main" id="{9050DE4D-65E8-441B-9B94-38BD833D86F9}"/>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cxnSp>
          <p:nvCxnSpPr>
            <p:cNvPr id="22" name="Google Shape;449;p16">
              <a:extLst>
                <a:ext uri="{FF2B5EF4-FFF2-40B4-BE49-F238E27FC236}">
                  <a16:creationId xmlns:a16="http://schemas.microsoft.com/office/drawing/2014/main" id="{F744139A-B054-46FC-8BE0-1F3889B701E8}"/>
                </a:ext>
              </a:extLst>
            </p:cNvPr>
            <p:cNvCxnSpPr>
              <a:cxnSpLocks/>
            </p:cNvCxnSpPr>
            <p:nvPr/>
          </p:nvCxnSpPr>
          <p:spPr>
            <a:xfrm flipV="1">
              <a:off x="2269350" y="3755818"/>
              <a:ext cx="2638735" cy="1540"/>
            </a:xfrm>
            <a:prstGeom prst="straightConnector1">
              <a:avLst/>
            </a:prstGeom>
            <a:noFill/>
            <a:ln w="9525" cap="flat" cmpd="sng">
              <a:solidFill>
                <a:schemeClr val="dk2"/>
              </a:solidFill>
              <a:prstDash val="solid"/>
              <a:round/>
              <a:headEnd type="none" w="med" len="med"/>
              <a:tailEnd type="triangle" w="med" len="med"/>
            </a:ln>
          </p:spPr>
        </p:cxnSp>
        <p:grpSp>
          <p:nvGrpSpPr>
            <p:cNvPr id="23" name="Gruppieren 22">
              <a:extLst>
                <a:ext uri="{FF2B5EF4-FFF2-40B4-BE49-F238E27FC236}">
                  <a16:creationId xmlns:a16="http://schemas.microsoft.com/office/drawing/2014/main" id="{6521569B-3D8E-4B2F-B268-759553E39714}"/>
                </a:ext>
              </a:extLst>
            </p:cNvPr>
            <p:cNvGrpSpPr/>
            <p:nvPr/>
          </p:nvGrpSpPr>
          <p:grpSpPr>
            <a:xfrm>
              <a:off x="973156" y="4413405"/>
              <a:ext cx="1352700" cy="970258"/>
              <a:chOff x="1435553" y="4145290"/>
              <a:chExt cx="1352700" cy="970258"/>
            </a:xfrm>
          </p:grpSpPr>
          <p:sp>
            <p:nvSpPr>
              <p:cNvPr id="24" name="Google Shape;277;p16">
                <a:extLst>
                  <a:ext uri="{FF2B5EF4-FFF2-40B4-BE49-F238E27FC236}">
                    <a16:creationId xmlns:a16="http://schemas.microsoft.com/office/drawing/2014/main" id="{D67ACC85-6740-491D-93D7-F51BA3EC21B4}"/>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15;p16">
                <a:extLst>
                  <a:ext uri="{FF2B5EF4-FFF2-40B4-BE49-F238E27FC236}">
                    <a16:creationId xmlns:a16="http://schemas.microsoft.com/office/drawing/2014/main" id="{7DD9DAA1-6FE4-4158-8153-6FE5165D517A}"/>
                  </a:ext>
                </a:extLst>
              </p:cNvPr>
              <p:cNvGrpSpPr/>
              <p:nvPr/>
            </p:nvGrpSpPr>
            <p:grpSpPr>
              <a:xfrm>
                <a:off x="1875570" y="4145298"/>
                <a:ext cx="472941" cy="473003"/>
                <a:chOff x="6981937" y="2940155"/>
                <a:chExt cx="909503" cy="909621"/>
              </a:xfrm>
            </p:grpSpPr>
            <p:sp>
              <p:nvSpPr>
                <p:cNvPr id="27" name="Google Shape;416;p16">
                  <a:extLst>
                    <a:ext uri="{FF2B5EF4-FFF2-40B4-BE49-F238E27FC236}">
                      <a16:creationId xmlns:a16="http://schemas.microsoft.com/office/drawing/2014/main" id="{CA4564A5-D162-457B-BD43-86ACFC649F2E}"/>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p16">
                  <a:extLst>
                    <a:ext uri="{FF2B5EF4-FFF2-40B4-BE49-F238E27FC236}">
                      <a16:creationId xmlns:a16="http://schemas.microsoft.com/office/drawing/2014/main" id="{9A0DF6B1-BA9D-47E9-A1B4-12286B86DADB}"/>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p16">
                  <a:extLst>
                    <a:ext uri="{FF2B5EF4-FFF2-40B4-BE49-F238E27FC236}">
                      <a16:creationId xmlns:a16="http://schemas.microsoft.com/office/drawing/2014/main" id="{FD85BF32-B469-46BA-9AE0-139A44DC3AE9}"/>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p16">
                  <a:extLst>
                    <a:ext uri="{FF2B5EF4-FFF2-40B4-BE49-F238E27FC236}">
                      <a16:creationId xmlns:a16="http://schemas.microsoft.com/office/drawing/2014/main" id="{23177E7E-AC88-4E31-B364-5FE5BD742C05}"/>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p16">
                  <a:extLst>
                    <a:ext uri="{FF2B5EF4-FFF2-40B4-BE49-F238E27FC236}">
                      <a16:creationId xmlns:a16="http://schemas.microsoft.com/office/drawing/2014/main" id="{45DB9519-21E8-40BA-A5D2-19BD07EDB6FC}"/>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p16">
                  <a:extLst>
                    <a:ext uri="{FF2B5EF4-FFF2-40B4-BE49-F238E27FC236}">
                      <a16:creationId xmlns:a16="http://schemas.microsoft.com/office/drawing/2014/main" id="{7187A3CA-EDF3-4E29-B906-3202E213EAF1}"/>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2;p16">
                  <a:extLst>
                    <a:ext uri="{FF2B5EF4-FFF2-40B4-BE49-F238E27FC236}">
                      <a16:creationId xmlns:a16="http://schemas.microsoft.com/office/drawing/2014/main" id="{9F366C15-5D45-4A43-B55F-130AD8ED6412}"/>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3;p16">
                  <a:extLst>
                    <a:ext uri="{FF2B5EF4-FFF2-40B4-BE49-F238E27FC236}">
                      <a16:creationId xmlns:a16="http://schemas.microsoft.com/office/drawing/2014/main" id="{2FCB7EE3-DA76-4195-BB38-73F03FF7849E}"/>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4;p16">
                  <a:extLst>
                    <a:ext uri="{FF2B5EF4-FFF2-40B4-BE49-F238E27FC236}">
                      <a16:creationId xmlns:a16="http://schemas.microsoft.com/office/drawing/2014/main" id="{E7BF83FB-FFE4-4885-8137-6A1D5A42E0A6}"/>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16">
                  <a:extLst>
                    <a:ext uri="{FF2B5EF4-FFF2-40B4-BE49-F238E27FC236}">
                      <a16:creationId xmlns:a16="http://schemas.microsoft.com/office/drawing/2014/main" id="{AC7E3616-CB1D-4970-861B-A45FCC2D75EF}"/>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6;p16">
                  <a:extLst>
                    <a:ext uri="{FF2B5EF4-FFF2-40B4-BE49-F238E27FC236}">
                      <a16:creationId xmlns:a16="http://schemas.microsoft.com/office/drawing/2014/main" id="{A7487418-AEF8-418B-B09E-6546BD29753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p16">
                  <a:extLst>
                    <a:ext uri="{FF2B5EF4-FFF2-40B4-BE49-F238E27FC236}">
                      <a16:creationId xmlns:a16="http://schemas.microsoft.com/office/drawing/2014/main" id="{663244D0-5604-465F-AAD1-4C022C449019}"/>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1;p16">
                <a:extLst>
                  <a:ext uri="{FF2B5EF4-FFF2-40B4-BE49-F238E27FC236}">
                    <a16:creationId xmlns:a16="http://schemas.microsoft.com/office/drawing/2014/main" id="{D329AAE9-C8BE-4085-BF11-4CD78D5F3BCB}"/>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9" name="Google Shape;456;p16">
              <a:extLst>
                <a:ext uri="{FF2B5EF4-FFF2-40B4-BE49-F238E27FC236}">
                  <a16:creationId xmlns:a16="http://schemas.microsoft.com/office/drawing/2014/main" id="{F15D455F-D6A4-442A-9CF4-C458F5714B71}"/>
                </a:ext>
              </a:extLst>
            </p:cNvPr>
            <p:cNvCxnSpPr>
              <a:cxnSpLocks/>
              <a:stCxn id="40" idx="3"/>
              <a:endCxn id="42" idx="1"/>
            </p:cNvCxnSpPr>
            <p:nvPr/>
          </p:nvCxnSpPr>
          <p:spPr>
            <a:xfrm flipV="1">
              <a:off x="6006855" y="3755319"/>
              <a:ext cx="1856473" cy="2174"/>
            </a:xfrm>
            <a:prstGeom prst="straightConnector1">
              <a:avLst/>
            </a:prstGeom>
            <a:noFill/>
            <a:ln w="9525" cap="flat" cmpd="sng">
              <a:solidFill>
                <a:schemeClr val="dk2"/>
              </a:solidFill>
              <a:prstDash val="solid"/>
              <a:round/>
              <a:headEnd type="none" w="med" len="med"/>
              <a:tailEnd type="triangle" w="med" len="med"/>
            </a:ln>
          </p:spPr>
        </p:cxnSp>
        <p:sp>
          <p:nvSpPr>
            <p:cNvPr id="40" name="Google Shape;63;p14">
              <a:extLst>
                <a:ext uri="{FF2B5EF4-FFF2-40B4-BE49-F238E27FC236}">
                  <a16:creationId xmlns:a16="http://schemas.microsoft.com/office/drawing/2014/main" id="{CA5C84D1-0A2D-4A09-BF39-94E5757E39C6}"/>
                </a:ext>
              </a:extLst>
            </p:cNvPr>
            <p:cNvSpPr/>
            <p:nvPr/>
          </p:nvSpPr>
          <p:spPr>
            <a:xfrm>
              <a:off x="4908085" y="3503843"/>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 Bauteilqualität</a:t>
              </a:r>
              <a:endParaRPr sz="1000" b="1" dirty="0">
                <a:latin typeface="Calibri" panose="020F0502020204030204" pitchFamily="34" charset="0"/>
                <a:cs typeface="Calibri" panose="020F0502020204030204" pitchFamily="34" charset="0"/>
              </a:endParaRPr>
            </a:p>
          </p:txBody>
        </p:sp>
        <p:sp>
          <p:nvSpPr>
            <p:cNvPr id="41" name="Google Shape;62;p14">
              <a:extLst>
                <a:ext uri="{FF2B5EF4-FFF2-40B4-BE49-F238E27FC236}">
                  <a16:creationId xmlns:a16="http://schemas.microsoft.com/office/drawing/2014/main" id="{DD2B64D4-4629-4E64-84F2-2515285DE735}"/>
                </a:ext>
              </a:extLst>
            </p:cNvPr>
            <p:cNvSpPr/>
            <p:nvPr/>
          </p:nvSpPr>
          <p:spPr>
            <a:xfrm>
              <a:off x="1184507" y="350384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 Spritzgieß-</a:t>
              </a:r>
              <a:br>
                <a:rPr lang="en" sz="1000" b="1" dirty="0">
                  <a:latin typeface="Calibri" panose="020F0502020204030204" pitchFamily="34" charset="0"/>
                  <a:cs typeface="Calibri" panose="020F0502020204030204" pitchFamily="34" charset="0"/>
                </a:rPr>
              </a:br>
              <a:r>
                <a:rPr lang="en" sz="1000" b="1" dirty="0">
                  <a:latin typeface="Calibri" panose="020F0502020204030204" pitchFamily="34" charset="0"/>
                  <a:cs typeface="Calibri" panose="020F0502020204030204" pitchFamily="34" charset="0"/>
                </a:rPr>
                <a:t>maschine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2" name="Google Shape;102;p14">
                  <a:extLst>
                    <a:ext uri="{FF2B5EF4-FFF2-40B4-BE49-F238E27FC236}">
                      <a16:creationId xmlns:a16="http://schemas.microsoft.com/office/drawing/2014/main" id="{FE7ACD73-EA59-4DA5-B5A6-E54FC61F86AE}"/>
                    </a:ext>
                  </a:extLst>
                </p:cNvPr>
                <p:cNvSpPr txBox="1"/>
                <p:nvPr/>
              </p:nvSpPr>
              <p:spPr>
                <a:xfrm>
                  <a:off x="7863328" y="359391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xmlns="">
            <p:sp>
              <p:nvSpPr>
                <p:cNvPr id="42" name="Google Shape;102;p14">
                  <a:extLst>
                    <a:ext uri="{FF2B5EF4-FFF2-40B4-BE49-F238E27FC236}">
                      <a16:creationId xmlns:a16="http://schemas.microsoft.com/office/drawing/2014/main" id="{FE7ACD73-EA59-4DA5-B5A6-E54FC61F86AE}"/>
                    </a:ext>
                  </a:extLst>
                </p:cNvPr>
                <p:cNvSpPr txBox="1">
                  <a:spLocks noRot="1" noChangeAspect="1" noMove="1" noResize="1" noEditPoints="1" noAdjustHandles="1" noChangeArrowheads="1" noChangeShapeType="1" noTextEdit="1"/>
                </p:cNvSpPr>
                <p:nvPr/>
              </p:nvSpPr>
              <p:spPr>
                <a:xfrm>
                  <a:off x="7863328" y="3593919"/>
                  <a:ext cx="344600" cy="322800"/>
                </a:xfrm>
                <a:prstGeom prst="rect">
                  <a:avLst/>
                </a:prstGeom>
                <a:blipFill>
                  <a:blip r:embed="rId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Google Shape;100;p14">
                  <a:extLst>
                    <a:ext uri="{FF2B5EF4-FFF2-40B4-BE49-F238E27FC236}">
                      <a16:creationId xmlns:a16="http://schemas.microsoft.com/office/drawing/2014/main" id="{EEA3874A-6AA8-4393-9E72-32E37B349A1B}"/>
                    </a:ext>
                  </a:extLst>
                </p:cNvPr>
                <p:cNvSpPr txBox="1"/>
                <p:nvPr/>
              </p:nvSpPr>
              <p:spPr>
                <a:xfrm>
                  <a:off x="2641782" y="3482154"/>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xmlns="">
            <p:sp>
              <p:nvSpPr>
                <p:cNvPr id="43" name="Google Shape;100;p14">
                  <a:extLst>
                    <a:ext uri="{FF2B5EF4-FFF2-40B4-BE49-F238E27FC236}">
                      <a16:creationId xmlns:a16="http://schemas.microsoft.com/office/drawing/2014/main" id="{EEA3874A-6AA8-4393-9E72-32E37B349A1B}"/>
                    </a:ext>
                  </a:extLst>
                </p:cNvPr>
                <p:cNvSpPr txBox="1">
                  <a:spLocks noRot="1" noChangeAspect="1" noMove="1" noResize="1" noEditPoints="1" noAdjustHandles="1" noChangeArrowheads="1" noChangeShapeType="1" noTextEdit="1"/>
                </p:cNvSpPr>
                <p:nvPr/>
              </p:nvSpPr>
              <p:spPr>
                <a:xfrm>
                  <a:off x="2641782" y="3482154"/>
                  <a:ext cx="325648" cy="322797"/>
                </a:xfrm>
                <a:prstGeom prst="rect">
                  <a:avLst/>
                </a:prstGeom>
                <a:blipFill>
                  <a:blip r:embed="rId7"/>
                  <a:stretch>
                    <a:fillRect/>
                  </a:stretch>
                </a:blipFill>
                <a:ln>
                  <a:noFill/>
                </a:ln>
              </p:spPr>
              <p:txBody>
                <a:bodyPr/>
                <a:lstStyle/>
                <a:p>
                  <a:r>
                    <a:rPr lang="en-GB">
                      <a:noFill/>
                    </a:rPr>
                    <a:t> </a:t>
                  </a:r>
                </a:p>
              </p:txBody>
            </p:sp>
          </mc:Fallback>
        </mc:AlternateContent>
        <p:sp>
          <p:nvSpPr>
            <p:cNvPr id="44" name="Google Shape;284;p16">
              <a:extLst>
                <a:ext uri="{FF2B5EF4-FFF2-40B4-BE49-F238E27FC236}">
                  <a16:creationId xmlns:a16="http://schemas.microsoft.com/office/drawing/2014/main" id="{1F647B1B-9166-4E78-9EFC-E2D46CF48FEB}"/>
                </a:ext>
              </a:extLst>
            </p:cNvPr>
            <p:cNvSpPr/>
            <p:nvPr/>
          </p:nvSpPr>
          <p:spPr>
            <a:xfrm>
              <a:off x="5782263" y="230126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5" name="Google Shape;334;p16">
                  <a:extLst>
                    <a:ext uri="{FF2B5EF4-FFF2-40B4-BE49-F238E27FC236}">
                      <a16:creationId xmlns:a16="http://schemas.microsoft.com/office/drawing/2014/main" id="{3EE1F9CD-99CC-4AC7-A509-35B75D329AB7}"/>
                    </a:ext>
                  </a:extLst>
                </p:cNvPr>
                <p:cNvSpPr txBox="1"/>
                <p:nvPr/>
              </p:nvSpPr>
              <p:spPr>
                <a:xfrm>
                  <a:off x="4494820" y="2319151"/>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xmlns="">
            <p:sp>
              <p:nvSpPr>
                <p:cNvPr id="45" name="Google Shape;334;p16">
                  <a:extLst>
                    <a:ext uri="{FF2B5EF4-FFF2-40B4-BE49-F238E27FC236}">
                      <a16:creationId xmlns:a16="http://schemas.microsoft.com/office/drawing/2014/main" id="{3EE1F9CD-99CC-4AC7-A509-35B75D329AB7}"/>
                    </a:ext>
                  </a:extLst>
                </p:cNvPr>
                <p:cNvSpPr txBox="1">
                  <a:spLocks noRot="1" noChangeAspect="1" noMove="1" noResize="1" noEditPoints="1" noAdjustHandles="1" noChangeArrowheads="1" noChangeShapeType="1" noTextEdit="1"/>
                </p:cNvSpPr>
                <p:nvPr/>
              </p:nvSpPr>
              <p:spPr>
                <a:xfrm>
                  <a:off x="4494820" y="2319151"/>
                  <a:ext cx="1107300" cy="447600"/>
                </a:xfrm>
                <a:prstGeom prst="rect">
                  <a:avLst/>
                </a:prstGeom>
                <a:blipFill>
                  <a:blip r:embed="rId8"/>
                  <a:stretch>
                    <a:fillRect b="-6757"/>
                  </a:stretch>
                </a:blipFill>
                <a:ln>
                  <a:noFill/>
                </a:ln>
              </p:spPr>
              <p:txBody>
                <a:bodyPr/>
                <a:lstStyle/>
                <a:p>
                  <a:r>
                    <a:rPr lang="en-GB">
                      <a:noFill/>
                    </a:rPr>
                    <a:t> </a:t>
                  </a:r>
                </a:p>
              </p:txBody>
            </p:sp>
          </mc:Fallback>
        </mc:AlternateContent>
        <p:cxnSp>
          <p:nvCxnSpPr>
            <p:cNvPr id="46" name="Google Shape;337;p16">
              <a:extLst>
                <a:ext uri="{FF2B5EF4-FFF2-40B4-BE49-F238E27FC236}">
                  <a16:creationId xmlns:a16="http://schemas.microsoft.com/office/drawing/2014/main" id="{E7580E20-628D-44DB-96F5-55A9900AFF8C}"/>
                </a:ext>
              </a:extLst>
            </p:cNvPr>
            <p:cNvCxnSpPr/>
            <p:nvPr/>
          </p:nvCxnSpPr>
          <p:spPr>
            <a:xfrm>
              <a:off x="4359546" y="2559368"/>
              <a:ext cx="202800" cy="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335;p16">
              <a:extLst>
                <a:ext uri="{FF2B5EF4-FFF2-40B4-BE49-F238E27FC236}">
                  <a16:creationId xmlns:a16="http://schemas.microsoft.com/office/drawing/2014/main" id="{CA3FBA35-EA9C-4A72-9C48-FA542684166D}"/>
                </a:ext>
              </a:extLst>
            </p:cNvPr>
            <p:cNvCxnSpPr>
              <a:cxnSpLocks/>
            </p:cNvCxnSpPr>
            <p:nvPr/>
          </p:nvCxnSpPr>
          <p:spPr>
            <a:xfrm>
              <a:off x="6734356" y="2557142"/>
              <a:ext cx="1084330" cy="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445;p16">
              <a:extLst>
                <a:ext uri="{FF2B5EF4-FFF2-40B4-BE49-F238E27FC236}">
                  <a16:creationId xmlns:a16="http://schemas.microsoft.com/office/drawing/2014/main" id="{381114BB-7875-4024-887E-D892C3F4E7B3}"/>
                </a:ext>
              </a:extLst>
            </p:cNvPr>
            <p:cNvCxnSpPr>
              <a:cxnSpLocks/>
              <a:stCxn id="20" idx="2"/>
              <a:endCxn id="24" idx="3"/>
            </p:cNvCxnSpPr>
            <p:nvPr/>
          </p:nvCxnSpPr>
          <p:spPr>
            <a:xfrm flipH="1" flipV="1">
              <a:off x="2206716" y="4898534"/>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49" name="Ellipse 48">
              <a:extLst>
                <a:ext uri="{FF2B5EF4-FFF2-40B4-BE49-F238E27FC236}">
                  <a16:creationId xmlns:a16="http://schemas.microsoft.com/office/drawing/2014/main" id="{97348A30-F46D-45BA-9FB5-19F364CECF24}"/>
                </a:ext>
              </a:extLst>
            </p:cNvPr>
            <p:cNvSpPr/>
            <p:nvPr/>
          </p:nvSpPr>
          <p:spPr>
            <a:xfrm>
              <a:off x="3034298" y="25416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e 49">
              <a:extLst>
                <a:ext uri="{FF2B5EF4-FFF2-40B4-BE49-F238E27FC236}">
                  <a16:creationId xmlns:a16="http://schemas.microsoft.com/office/drawing/2014/main" id="{381CA315-40A5-4738-985A-5447BABA3502}"/>
                </a:ext>
              </a:extLst>
            </p:cNvPr>
            <p:cNvSpPr/>
            <p:nvPr/>
          </p:nvSpPr>
          <p:spPr>
            <a:xfrm>
              <a:off x="342921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Google Shape;279;p16">
              <a:extLst>
                <a:ext uri="{FF2B5EF4-FFF2-40B4-BE49-F238E27FC236}">
                  <a16:creationId xmlns:a16="http://schemas.microsoft.com/office/drawing/2014/main" id="{B5B3C3DA-7B9C-486B-B8EF-5FB2964B3E68}"/>
                </a:ext>
              </a:extLst>
            </p:cNvPr>
            <p:cNvCxnSpPr>
              <a:cxnSpLocks/>
              <a:stCxn id="50" idx="4"/>
              <a:endCxn id="20" idx="6"/>
            </p:cNvCxnSpPr>
            <p:nvPr/>
          </p:nvCxnSpPr>
          <p:spPr>
            <a:xfrm rot="5400000">
              <a:off x="2741257" y="4190879"/>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52" name="Gruppieren 51">
              <a:extLst>
                <a:ext uri="{FF2B5EF4-FFF2-40B4-BE49-F238E27FC236}">
                  <a16:creationId xmlns:a16="http://schemas.microsoft.com/office/drawing/2014/main" id="{25397E20-25A5-4CD5-9827-DF5E52C1A059}"/>
                </a:ext>
              </a:extLst>
            </p:cNvPr>
            <p:cNvGrpSpPr/>
            <p:nvPr/>
          </p:nvGrpSpPr>
          <p:grpSpPr>
            <a:xfrm>
              <a:off x="4780387" y="4401216"/>
              <a:ext cx="1352700" cy="970258"/>
              <a:chOff x="5242784" y="4133071"/>
              <a:chExt cx="1352700" cy="970258"/>
            </a:xfrm>
          </p:grpSpPr>
          <p:sp>
            <p:nvSpPr>
              <p:cNvPr id="53" name="Google Shape;277;p16">
                <a:extLst>
                  <a:ext uri="{FF2B5EF4-FFF2-40B4-BE49-F238E27FC236}">
                    <a16:creationId xmlns:a16="http://schemas.microsoft.com/office/drawing/2014/main" id="{D388D911-5B1F-4323-8376-73A1D20ADD00}"/>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415;p16">
                <a:extLst>
                  <a:ext uri="{FF2B5EF4-FFF2-40B4-BE49-F238E27FC236}">
                    <a16:creationId xmlns:a16="http://schemas.microsoft.com/office/drawing/2014/main" id="{AA4A39D9-0847-4ED0-A88C-FB0020CCEE04}"/>
                  </a:ext>
                </a:extLst>
              </p:cNvPr>
              <p:cNvGrpSpPr/>
              <p:nvPr/>
            </p:nvGrpSpPr>
            <p:grpSpPr>
              <a:xfrm>
                <a:off x="5682801" y="4145268"/>
                <a:ext cx="472941" cy="473003"/>
                <a:chOff x="6981937" y="2940155"/>
                <a:chExt cx="909503" cy="909621"/>
              </a:xfrm>
            </p:grpSpPr>
            <p:sp>
              <p:nvSpPr>
                <p:cNvPr id="56" name="Google Shape;416;p16">
                  <a:extLst>
                    <a:ext uri="{FF2B5EF4-FFF2-40B4-BE49-F238E27FC236}">
                      <a16:creationId xmlns:a16="http://schemas.microsoft.com/office/drawing/2014/main" id="{B756CC87-FD41-44BF-8090-9603CCB54170}"/>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7;p16">
                  <a:extLst>
                    <a:ext uri="{FF2B5EF4-FFF2-40B4-BE49-F238E27FC236}">
                      <a16:creationId xmlns:a16="http://schemas.microsoft.com/office/drawing/2014/main" id="{D3451377-71CB-47D0-AE02-F7C1692971F0}"/>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16">
                  <a:extLst>
                    <a:ext uri="{FF2B5EF4-FFF2-40B4-BE49-F238E27FC236}">
                      <a16:creationId xmlns:a16="http://schemas.microsoft.com/office/drawing/2014/main" id="{8056CEF7-1090-47DC-B411-52DF126FBCDA}"/>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9;p16">
                  <a:extLst>
                    <a:ext uri="{FF2B5EF4-FFF2-40B4-BE49-F238E27FC236}">
                      <a16:creationId xmlns:a16="http://schemas.microsoft.com/office/drawing/2014/main" id="{0FE63691-410E-490F-A2D6-35930158B792}"/>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0;p16">
                  <a:extLst>
                    <a:ext uri="{FF2B5EF4-FFF2-40B4-BE49-F238E27FC236}">
                      <a16:creationId xmlns:a16="http://schemas.microsoft.com/office/drawing/2014/main" id="{7096F6EB-F768-4110-89ED-B2B493CB8993}"/>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1;p16">
                  <a:extLst>
                    <a:ext uri="{FF2B5EF4-FFF2-40B4-BE49-F238E27FC236}">
                      <a16:creationId xmlns:a16="http://schemas.microsoft.com/office/drawing/2014/main" id="{E7406A04-8EE2-4048-AF0C-32FDE13C1819}"/>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2;p16">
                  <a:extLst>
                    <a:ext uri="{FF2B5EF4-FFF2-40B4-BE49-F238E27FC236}">
                      <a16:creationId xmlns:a16="http://schemas.microsoft.com/office/drawing/2014/main" id="{D5F8B5CE-21FA-4506-9421-834133EB2A5C}"/>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3;p16">
                  <a:extLst>
                    <a:ext uri="{FF2B5EF4-FFF2-40B4-BE49-F238E27FC236}">
                      <a16:creationId xmlns:a16="http://schemas.microsoft.com/office/drawing/2014/main" id="{6F337F39-911A-4F85-B30F-BED4E07476E8}"/>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24;p16">
                  <a:extLst>
                    <a:ext uri="{FF2B5EF4-FFF2-40B4-BE49-F238E27FC236}">
                      <a16:creationId xmlns:a16="http://schemas.microsoft.com/office/drawing/2014/main" id="{7EF36B11-4B13-4D12-8B29-D2F672C4EED8}"/>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5;p16">
                  <a:extLst>
                    <a:ext uri="{FF2B5EF4-FFF2-40B4-BE49-F238E27FC236}">
                      <a16:creationId xmlns:a16="http://schemas.microsoft.com/office/drawing/2014/main" id="{7050A885-2229-437B-9178-F363A0503ECD}"/>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6;p16">
                  <a:extLst>
                    <a:ext uri="{FF2B5EF4-FFF2-40B4-BE49-F238E27FC236}">
                      <a16:creationId xmlns:a16="http://schemas.microsoft.com/office/drawing/2014/main" id="{AEB0ADEE-E0E0-416A-810E-D81569F23138}"/>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7;p16">
                  <a:extLst>
                    <a:ext uri="{FF2B5EF4-FFF2-40B4-BE49-F238E27FC236}">
                      <a16:creationId xmlns:a16="http://schemas.microsoft.com/office/drawing/2014/main" id="{6B387845-F9C7-4A98-93CF-11A3D2914C1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51;p16">
                <a:extLst>
                  <a:ext uri="{FF2B5EF4-FFF2-40B4-BE49-F238E27FC236}">
                    <a16:creationId xmlns:a16="http://schemas.microsoft.com/office/drawing/2014/main" id="{7B01D5AF-6871-47AD-A510-F01871574441}"/>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68" name="Ellipse 67">
              <a:extLst>
                <a:ext uri="{FF2B5EF4-FFF2-40B4-BE49-F238E27FC236}">
                  <a16:creationId xmlns:a16="http://schemas.microsoft.com/office/drawing/2014/main" id="{5AFE947C-7CDB-4029-9796-EE059AAC61FC}"/>
                </a:ext>
              </a:extLst>
            </p:cNvPr>
            <p:cNvSpPr/>
            <p:nvPr/>
          </p:nvSpPr>
          <p:spPr>
            <a:xfrm>
              <a:off x="7026674"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Google Shape;455;p16">
              <a:extLst>
                <a:ext uri="{FF2B5EF4-FFF2-40B4-BE49-F238E27FC236}">
                  <a16:creationId xmlns:a16="http://schemas.microsoft.com/office/drawing/2014/main" id="{252B9450-4EFA-420C-A765-57549F79DC22}"/>
                </a:ext>
              </a:extLst>
            </p:cNvPr>
            <p:cNvCxnSpPr>
              <a:cxnSpLocks/>
              <a:stCxn id="70" idx="4"/>
              <a:endCxn id="72" idx="0"/>
            </p:cNvCxnSpPr>
            <p:nvPr/>
          </p:nvCxnSpPr>
          <p:spPr>
            <a:xfrm flipH="1">
              <a:off x="6813868" y="3778677"/>
              <a:ext cx="1" cy="1025122"/>
            </a:xfrm>
            <a:prstGeom prst="straightConnector1">
              <a:avLst/>
            </a:prstGeom>
            <a:noFill/>
            <a:ln w="9525" cap="flat" cmpd="sng">
              <a:solidFill>
                <a:schemeClr val="dk2"/>
              </a:solidFill>
              <a:prstDash val="solid"/>
              <a:round/>
              <a:headEnd type="none" w="med" len="med"/>
              <a:tailEnd type="triangle" w="med" len="med"/>
            </a:ln>
          </p:spPr>
        </p:cxnSp>
        <p:sp>
          <p:nvSpPr>
            <p:cNvPr id="70" name="Ellipse 69">
              <a:extLst>
                <a:ext uri="{FF2B5EF4-FFF2-40B4-BE49-F238E27FC236}">
                  <a16:creationId xmlns:a16="http://schemas.microsoft.com/office/drawing/2014/main" id="{3BE04757-F83C-44CB-9B95-E79EC6B7C9E3}"/>
                </a:ext>
              </a:extLst>
            </p:cNvPr>
            <p:cNvSpPr/>
            <p:nvPr/>
          </p:nvSpPr>
          <p:spPr>
            <a:xfrm>
              <a:off x="679100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oogle Shape;458;p16">
              <a:extLst>
                <a:ext uri="{FF2B5EF4-FFF2-40B4-BE49-F238E27FC236}">
                  <a16:creationId xmlns:a16="http://schemas.microsoft.com/office/drawing/2014/main" id="{0166118B-8E37-4038-B780-4C55BDCFCD58}"/>
                </a:ext>
              </a:extLst>
            </p:cNvPr>
            <p:cNvGrpSpPr/>
            <p:nvPr/>
          </p:nvGrpSpPr>
          <p:grpSpPr>
            <a:xfrm>
              <a:off x="6732752" y="4803799"/>
              <a:ext cx="162231" cy="162231"/>
              <a:chOff x="8157975" y="3853800"/>
              <a:chExt cx="180900" cy="180900"/>
            </a:xfrm>
          </p:grpSpPr>
          <p:sp>
            <p:nvSpPr>
              <p:cNvPr id="72" name="Google Shape;459;p16">
                <a:extLst>
                  <a:ext uri="{FF2B5EF4-FFF2-40B4-BE49-F238E27FC236}">
                    <a16:creationId xmlns:a16="http://schemas.microsoft.com/office/drawing/2014/main" id="{7B0E656F-02A6-4C19-97B8-278AE1322309}"/>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3" name="Google Shape;460;p16">
                <a:extLst>
                  <a:ext uri="{FF2B5EF4-FFF2-40B4-BE49-F238E27FC236}">
                    <a16:creationId xmlns:a16="http://schemas.microsoft.com/office/drawing/2014/main" id="{AEFB47FE-AA2B-4F3A-ABF5-27B63ACEACA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74" name="Google Shape;455;p16">
              <a:extLst>
                <a:ext uri="{FF2B5EF4-FFF2-40B4-BE49-F238E27FC236}">
                  <a16:creationId xmlns:a16="http://schemas.microsoft.com/office/drawing/2014/main" id="{94910A81-44C5-4AE9-85AD-E4021CD42F07}"/>
                </a:ext>
              </a:extLst>
            </p:cNvPr>
            <p:cNvCxnSpPr>
              <a:cxnSpLocks/>
              <a:stCxn id="72" idx="2"/>
              <a:endCxn id="53" idx="3"/>
            </p:cNvCxnSpPr>
            <p:nvPr/>
          </p:nvCxnSpPr>
          <p:spPr>
            <a:xfrm flipH="1">
              <a:off x="6029433" y="4884915"/>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279;p16">
              <a:extLst>
                <a:ext uri="{FF2B5EF4-FFF2-40B4-BE49-F238E27FC236}">
                  <a16:creationId xmlns:a16="http://schemas.microsoft.com/office/drawing/2014/main" id="{1D8E90CC-7310-4C28-8038-FE9F3CA51744}"/>
                </a:ext>
              </a:extLst>
            </p:cNvPr>
            <p:cNvCxnSpPr>
              <a:cxnSpLocks/>
              <a:stCxn id="68" idx="4"/>
              <a:endCxn id="72" idx="6"/>
            </p:cNvCxnSpPr>
            <p:nvPr/>
          </p:nvCxnSpPr>
          <p:spPr>
            <a:xfrm rot="5400000">
              <a:off x="5819802" y="3655183"/>
              <a:ext cx="2304914" cy="154551"/>
            </a:xfrm>
            <a:prstGeom prst="bentConnector2">
              <a:avLst/>
            </a:prstGeom>
            <a:noFill/>
            <a:ln w="9525" cap="flat" cmpd="sng">
              <a:solidFill>
                <a:schemeClr val="dk2"/>
              </a:solidFill>
              <a:prstDash val="solid"/>
              <a:round/>
              <a:headEnd type="none" w="med" len="med"/>
              <a:tailEnd type="triangle" w="med" len="med"/>
            </a:ln>
          </p:spPr>
        </p:cxnSp>
        <p:sp>
          <p:nvSpPr>
            <p:cNvPr id="76" name="Google Shape;62;p14">
              <a:extLst>
                <a:ext uri="{FF2B5EF4-FFF2-40B4-BE49-F238E27FC236}">
                  <a16:creationId xmlns:a16="http://schemas.microsoft.com/office/drawing/2014/main" id="{A910CA4E-E11C-4401-A72D-E3771BE720A4}"/>
                </a:ext>
              </a:extLst>
            </p:cNvPr>
            <p:cNvSpPr/>
            <p:nvPr/>
          </p:nvSpPr>
          <p:spPr>
            <a:xfrm>
              <a:off x="3508909" y="5287082"/>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77" name="Ellipse 76">
              <a:extLst>
                <a:ext uri="{FF2B5EF4-FFF2-40B4-BE49-F238E27FC236}">
                  <a16:creationId xmlns:a16="http://schemas.microsoft.com/office/drawing/2014/main" id="{9F315D19-04D3-4CF7-83E1-2C177CF4AF25}"/>
                </a:ext>
              </a:extLst>
            </p:cNvPr>
            <p:cNvSpPr/>
            <p:nvPr/>
          </p:nvSpPr>
          <p:spPr>
            <a:xfrm>
              <a:off x="7236528" y="37329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Google Shape;279;p16">
              <a:extLst>
                <a:ext uri="{FF2B5EF4-FFF2-40B4-BE49-F238E27FC236}">
                  <a16:creationId xmlns:a16="http://schemas.microsoft.com/office/drawing/2014/main" id="{C3ED07D1-1375-4A83-B8EA-7B2595AA1374}"/>
                </a:ext>
              </a:extLst>
            </p:cNvPr>
            <p:cNvCxnSpPr>
              <a:cxnSpLocks/>
              <a:stCxn id="77" idx="4"/>
              <a:endCxn id="86" idx="6"/>
            </p:cNvCxnSpPr>
            <p:nvPr/>
          </p:nvCxnSpPr>
          <p:spPr>
            <a:xfrm rot="5400000">
              <a:off x="5066599" y="3256967"/>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79" name="Google Shape;279;p16">
              <a:extLst>
                <a:ext uri="{FF2B5EF4-FFF2-40B4-BE49-F238E27FC236}">
                  <a16:creationId xmlns:a16="http://schemas.microsoft.com/office/drawing/2014/main" id="{5A59AC86-CC4D-477B-86FC-F8E9830134BE}"/>
                </a:ext>
              </a:extLst>
            </p:cNvPr>
            <p:cNvCxnSpPr>
              <a:cxnSpLocks/>
              <a:stCxn id="76" idx="1"/>
            </p:cNvCxnSpPr>
            <p:nvPr/>
          </p:nvCxnSpPr>
          <p:spPr>
            <a:xfrm rot="10800000">
              <a:off x="354913" y="3914596"/>
              <a:ext cx="3153997" cy="1626137"/>
            </a:xfrm>
            <a:prstGeom prst="bentConnector2">
              <a:avLst/>
            </a:prstGeom>
            <a:noFill/>
            <a:ln w="9525" cap="flat" cmpd="sng">
              <a:solidFill>
                <a:schemeClr val="dk2"/>
              </a:solidFill>
              <a:prstDash val="solid"/>
              <a:round/>
              <a:headEnd type="none" w="med" len="med"/>
              <a:tailEnd type="triangle" w="med" len="med"/>
            </a:ln>
          </p:spPr>
        </p:cxnSp>
        <p:cxnSp>
          <p:nvCxnSpPr>
            <p:cNvPr id="80" name="Google Shape;449;p16">
              <a:extLst>
                <a:ext uri="{FF2B5EF4-FFF2-40B4-BE49-F238E27FC236}">
                  <a16:creationId xmlns:a16="http://schemas.microsoft.com/office/drawing/2014/main" id="{C1199309-F2A1-4885-B381-11F0E9FC9FAF}"/>
                </a:ext>
              </a:extLst>
            </p:cNvPr>
            <p:cNvCxnSpPr>
              <a:cxnSpLocks/>
              <a:endCxn id="41" idx="1"/>
            </p:cNvCxnSpPr>
            <p:nvPr/>
          </p:nvCxnSpPr>
          <p:spPr>
            <a:xfrm>
              <a:off x="517736" y="3753197"/>
              <a:ext cx="666771" cy="4296"/>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279;p16">
              <a:extLst>
                <a:ext uri="{FF2B5EF4-FFF2-40B4-BE49-F238E27FC236}">
                  <a16:creationId xmlns:a16="http://schemas.microsoft.com/office/drawing/2014/main" id="{1937CA18-6863-4ABE-A908-642F8527B6D5}"/>
                </a:ext>
              </a:extLst>
            </p:cNvPr>
            <p:cNvCxnSpPr>
              <a:cxnSpLocks/>
              <a:stCxn id="93" idx="0"/>
              <a:endCxn id="9" idx="1"/>
            </p:cNvCxnSpPr>
            <p:nvPr/>
          </p:nvCxnSpPr>
          <p:spPr>
            <a:xfrm rot="5400000" flipH="1" flipV="1">
              <a:off x="282538" y="2648325"/>
              <a:ext cx="971870" cy="827122"/>
            </a:xfrm>
            <a:prstGeom prst="bentConnector2">
              <a:avLst/>
            </a:prstGeom>
            <a:noFill/>
            <a:ln w="9525" cap="flat" cmpd="sng">
              <a:solidFill>
                <a:schemeClr val="dk2"/>
              </a:solidFill>
              <a:prstDash val="solid"/>
              <a:round/>
              <a:headEnd type="none" w="med" len="med"/>
              <a:tailEnd type="triangle" w="med" len="med"/>
            </a:ln>
          </p:spPr>
        </p:cxnSp>
        <p:grpSp>
          <p:nvGrpSpPr>
            <p:cNvPr id="82" name="Gruppieren 81">
              <a:extLst>
                <a:ext uri="{FF2B5EF4-FFF2-40B4-BE49-F238E27FC236}">
                  <a16:creationId xmlns:a16="http://schemas.microsoft.com/office/drawing/2014/main" id="{E64EB505-0515-4E34-9E09-5DD7D8558E3D}"/>
                </a:ext>
              </a:extLst>
            </p:cNvPr>
            <p:cNvGrpSpPr/>
            <p:nvPr/>
          </p:nvGrpSpPr>
          <p:grpSpPr>
            <a:xfrm>
              <a:off x="7658716" y="5379332"/>
              <a:ext cx="740746" cy="322800"/>
              <a:chOff x="6240643" y="3589409"/>
              <a:chExt cx="740746" cy="322800"/>
            </a:xfrm>
          </p:grpSpPr>
          <p:cxnSp>
            <p:nvCxnSpPr>
              <p:cNvPr id="83" name="Google Shape;104;p14">
                <a:extLst>
                  <a:ext uri="{FF2B5EF4-FFF2-40B4-BE49-F238E27FC236}">
                    <a16:creationId xmlns:a16="http://schemas.microsoft.com/office/drawing/2014/main" id="{A9FD1AE5-A3FE-4AA8-9DE7-4EB799A20156}"/>
                  </a:ext>
                </a:extLst>
              </p:cNvPr>
              <p:cNvCxnSpPr>
                <a:cxnSpLocks/>
                <a:endCxn id="89" idx="6"/>
              </p:cNvCxnSpPr>
              <p:nvPr/>
            </p:nvCxnSpPr>
            <p:spPr>
              <a:xfrm flipH="1">
                <a:off x="6240643" y="3867763"/>
                <a:ext cx="603184"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4" name="Google Shape;102;p14">
                    <a:extLst>
                      <a:ext uri="{FF2B5EF4-FFF2-40B4-BE49-F238E27FC236}">
                        <a16:creationId xmlns:a16="http://schemas.microsoft.com/office/drawing/2014/main" id="{C71F7994-3404-4E2B-8B1F-C98B697CE406}"/>
                      </a:ext>
                    </a:extLst>
                  </p:cNvPr>
                  <p:cNvSpPr txBox="1"/>
                  <p:nvPr/>
                </p:nvSpPr>
                <p:spPr>
                  <a:xfrm>
                    <a:off x="6636789" y="358940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1" i="1" smtClean="0">
                                  <a:latin typeface="Cambria Math" panose="02040503050406030204" pitchFamily="18" charset="0"/>
                                  <a:cs typeface="Calibri" panose="020F0502020204030204" pitchFamily="34" charset="0"/>
                                </a:rPr>
                                <m:t>𝒓𝒆𝒇</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84" name="Google Shape;102;p14">
                    <a:extLst>
                      <a:ext uri="{FF2B5EF4-FFF2-40B4-BE49-F238E27FC236}">
                        <a16:creationId xmlns:a16="http://schemas.microsoft.com/office/drawing/2014/main" id="{C71F7994-3404-4E2B-8B1F-C98B697CE406}"/>
                      </a:ext>
                    </a:extLst>
                  </p:cNvPr>
                  <p:cNvSpPr txBox="1">
                    <a:spLocks noRot="1" noChangeAspect="1" noMove="1" noResize="1" noEditPoints="1" noAdjustHandles="1" noChangeArrowheads="1" noChangeShapeType="1" noTextEdit="1"/>
                  </p:cNvSpPr>
                  <p:nvPr/>
                </p:nvSpPr>
                <p:spPr>
                  <a:xfrm>
                    <a:off x="6636789" y="3589409"/>
                    <a:ext cx="344600" cy="322800"/>
                  </a:xfrm>
                  <a:prstGeom prst="rect">
                    <a:avLst/>
                  </a:prstGeom>
                  <a:blipFill>
                    <a:blip r:embed="rId9"/>
                    <a:stretch>
                      <a:fillRect l="-7018"/>
                    </a:stretch>
                  </a:blipFill>
                  <a:ln>
                    <a:noFill/>
                  </a:ln>
                </p:spPr>
                <p:txBody>
                  <a:bodyPr/>
                  <a:lstStyle/>
                  <a:p>
                    <a:r>
                      <a:rPr lang="en-GB">
                        <a:noFill/>
                      </a:rPr>
                      <a:t> </a:t>
                    </a:r>
                  </a:p>
                </p:txBody>
              </p:sp>
            </mc:Fallback>
          </mc:AlternateContent>
        </p:grpSp>
        <p:sp>
          <p:nvSpPr>
            <p:cNvPr id="85" name="Ellipse 84">
              <a:extLst>
                <a:ext uri="{FF2B5EF4-FFF2-40B4-BE49-F238E27FC236}">
                  <a16:creationId xmlns:a16="http://schemas.microsoft.com/office/drawing/2014/main" id="{15D3A865-B010-49EE-801A-F93C2A954931}"/>
                </a:ext>
              </a:extLst>
            </p:cNvPr>
            <p:cNvSpPr/>
            <p:nvPr/>
          </p:nvSpPr>
          <p:spPr>
            <a:xfrm>
              <a:off x="4496063" y="565768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Ellipse 85">
              <a:extLst>
                <a:ext uri="{FF2B5EF4-FFF2-40B4-BE49-F238E27FC236}">
                  <a16:creationId xmlns:a16="http://schemas.microsoft.com/office/drawing/2014/main" id="{FD8B9F78-AD32-4D29-9C85-28D5E169497B}"/>
                </a:ext>
              </a:extLst>
            </p:cNvPr>
            <p:cNvSpPr/>
            <p:nvPr/>
          </p:nvSpPr>
          <p:spPr>
            <a:xfrm>
              <a:off x="4499169" y="542689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Ellipse 86">
              <a:extLst>
                <a:ext uri="{FF2B5EF4-FFF2-40B4-BE49-F238E27FC236}">
                  <a16:creationId xmlns:a16="http://schemas.microsoft.com/office/drawing/2014/main" id="{EEEFB3E0-073B-464C-BF1C-2118BD30AB49}"/>
                </a:ext>
              </a:extLst>
            </p:cNvPr>
            <p:cNvSpPr/>
            <p:nvPr/>
          </p:nvSpPr>
          <p:spPr>
            <a:xfrm>
              <a:off x="7554742"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oogle Shape;458;p16">
              <a:extLst>
                <a:ext uri="{FF2B5EF4-FFF2-40B4-BE49-F238E27FC236}">
                  <a16:creationId xmlns:a16="http://schemas.microsoft.com/office/drawing/2014/main" id="{CABB7876-C252-4CC6-AB9E-4BE1AB476ADC}"/>
                </a:ext>
              </a:extLst>
            </p:cNvPr>
            <p:cNvGrpSpPr/>
            <p:nvPr/>
          </p:nvGrpSpPr>
          <p:grpSpPr>
            <a:xfrm>
              <a:off x="7496485" y="5576570"/>
              <a:ext cx="162231" cy="162231"/>
              <a:chOff x="8157975" y="3853800"/>
              <a:chExt cx="180900" cy="180900"/>
            </a:xfrm>
          </p:grpSpPr>
          <p:sp>
            <p:nvSpPr>
              <p:cNvPr id="89" name="Google Shape;459;p16">
                <a:extLst>
                  <a:ext uri="{FF2B5EF4-FFF2-40B4-BE49-F238E27FC236}">
                    <a16:creationId xmlns:a16="http://schemas.microsoft.com/office/drawing/2014/main" id="{55C17C36-CD5A-4B05-A405-E253970DFAD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0" name="Google Shape;460;p16">
                <a:extLst>
                  <a:ext uri="{FF2B5EF4-FFF2-40B4-BE49-F238E27FC236}">
                    <a16:creationId xmlns:a16="http://schemas.microsoft.com/office/drawing/2014/main" id="{52343FA9-531D-42F6-9CA2-3C98C8462458}"/>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91" name="Google Shape;455;p16">
              <a:extLst>
                <a:ext uri="{FF2B5EF4-FFF2-40B4-BE49-F238E27FC236}">
                  <a16:creationId xmlns:a16="http://schemas.microsoft.com/office/drawing/2014/main" id="{8E2B2D43-56DD-481E-9D65-6614756ED7F8}"/>
                </a:ext>
              </a:extLst>
            </p:cNvPr>
            <p:cNvCxnSpPr>
              <a:cxnSpLocks/>
              <a:stCxn id="87" idx="4"/>
              <a:endCxn id="89" idx="0"/>
            </p:cNvCxnSpPr>
            <p:nvPr/>
          </p:nvCxnSpPr>
          <p:spPr>
            <a:xfrm flipH="1">
              <a:off x="7577601" y="2580001"/>
              <a:ext cx="1" cy="2996569"/>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455;p16">
              <a:extLst>
                <a:ext uri="{FF2B5EF4-FFF2-40B4-BE49-F238E27FC236}">
                  <a16:creationId xmlns:a16="http://schemas.microsoft.com/office/drawing/2014/main" id="{32236A40-8C84-46D9-88EF-191030BAEEF4}"/>
                </a:ext>
              </a:extLst>
            </p:cNvPr>
            <p:cNvCxnSpPr>
              <a:cxnSpLocks/>
              <a:stCxn id="89" idx="2"/>
              <a:endCxn id="85" idx="6"/>
            </p:cNvCxnSpPr>
            <p:nvPr/>
          </p:nvCxnSpPr>
          <p:spPr>
            <a:xfrm flipH="1">
              <a:off x="4541782" y="5657686"/>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3" name="Google Shape;100;p14">
                  <a:extLst>
                    <a:ext uri="{FF2B5EF4-FFF2-40B4-BE49-F238E27FC236}">
                      <a16:creationId xmlns:a16="http://schemas.microsoft.com/office/drawing/2014/main" id="{953ECF85-09E3-4073-A922-CD09D16307AC}"/>
                    </a:ext>
                  </a:extLst>
                </p:cNvPr>
                <p:cNvSpPr txBox="1"/>
                <p:nvPr/>
              </p:nvSpPr>
              <p:spPr>
                <a:xfrm>
                  <a:off x="192088" y="3547821"/>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𝒘</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xmlns="">
            <p:sp>
              <p:nvSpPr>
                <p:cNvPr id="93" name="Google Shape;100;p14">
                  <a:extLst>
                    <a:ext uri="{FF2B5EF4-FFF2-40B4-BE49-F238E27FC236}">
                      <a16:creationId xmlns:a16="http://schemas.microsoft.com/office/drawing/2014/main" id="{953ECF85-09E3-4073-A922-CD09D16307AC}"/>
                    </a:ext>
                  </a:extLst>
                </p:cNvPr>
                <p:cNvSpPr txBox="1">
                  <a:spLocks noRot="1" noChangeAspect="1" noMove="1" noResize="1" noEditPoints="1" noAdjustHandles="1" noChangeArrowheads="1" noChangeShapeType="1" noTextEdit="1"/>
                </p:cNvSpPr>
                <p:nvPr/>
              </p:nvSpPr>
              <p:spPr>
                <a:xfrm>
                  <a:off x="192088" y="3547821"/>
                  <a:ext cx="325648" cy="322797"/>
                </a:xfrm>
                <a:prstGeom prst="rect">
                  <a:avLst/>
                </a:prstGeom>
                <a:blipFill>
                  <a:blip r:embed="rId10"/>
                  <a:stretch>
                    <a:fillRect l="-5556"/>
                  </a:stretch>
                </a:blipFill>
                <a:ln>
                  <a:noFill/>
                </a:ln>
              </p:spPr>
              <p:txBody>
                <a:bodyPr/>
                <a:lstStyle/>
                <a:p>
                  <a:r>
                    <a:rPr lang="en-GB">
                      <a:noFill/>
                    </a:rPr>
                    <a:t> </a:t>
                  </a:r>
                </a:p>
              </p:txBody>
            </p:sp>
          </mc:Fallback>
        </mc:AlternateContent>
        <p:sp>
          <p:nvSpPr>
            <p:cNvPr id="97" name="Textfeld 96">
              <a:extLst>
                <a:ext uri="{FF2B5EF4-FFF2-40B4-BE49-F238E27FC236}">
                  <a16:creationId xmlns:a16="http://schemas.microsoft.com/office/drawing/2014/main" id="{4C73C371-6A50-49F5-90AE-F390603029BD}"/>
                </a:ext>
              </a:extLst>
            </p:cNvPr>
            <p:cNvSpPr txBox="1"/>
            <p:nvPr/>
          </p:nvSpPr>
          <p:spPr>
            <a:xfrm>
              <a:off x="6637675" y="2069219"/>
              <a:ext cx="48901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①</a:t>
              </a:r>
              <a:endParaRPr lang="en-GB" sz="1400" b="1" dirty="0"/>
            </a:p>
          </p:txBody>
        </p:sp>
        <p:sp>
          <p:nvSpPr>
            <p:cNvPr id="99" name="Textfeld 98">
              <a:extLst>
                <a:ext uri="{FF2B5EF4-FFF2-40B4-BE49-F238E27FC236}">
                  <a16:creationId xmlns:a16="http://schemas.microsoft.com/office/drawing/2014/main" id="{D271E808-2C8F-41A6-8484-36C715A319E8}"/>
                </a:ext>
              </a:extLst>
            </p:cNvPr>
            <p:cNvSpPr txBox="1"/>
            <p:nvPr/>
          </p:nvSpPr>
          <p:spPr>
            <a:xfrm>
              <a:off x="2027944" y="2678862"/>
              <a:ext cx="47763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②</a:t>
              </a:r>
              <a:endParaRPr lang="en-GB" b="1" dirty="0"/>
            </a:p>
          </p:txBody>
        </p:sp>
        <p:sp>
          <p:nvSpPr>
            <p:cNvPr id="100" name="Google Shape;284;p16">
              <a:extLst>
                <a:ext uri="{FF2B5EF4-FFF2-40B4-BE49-F238E27FC236}">
                  <a16:creationId xmlns:a16="http://schemas.microsoft.com/office/drawing/2014/main" id="{7DBF5B8A-442D-4CEF-B114-3953C8192340}"/>
                </a:ext>
              </a:extLst>
            </p:cNvPr>
            <p:cNvSpPr/>
            <p:nvPr/>
          </p:nvSpPr>
          <p:spPr>
            <a:xfrm>
              <a:off x="1182034" y="2843515"/>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Sensorik</a:t>
              </a:r>
              <a:endParaRPr sz="1000" b="1" dirty="0">
                <a:latin typeface="Calibri" panose="020F0502020204030204" pitchFamily="34" charset="0"/>
                <a:cs typeface="Calibri" panose="020F0502020204030204" pitchFamily="34" charset="0"/>
              </a:endParaRPr>
            </a:p>
          </p:txBody>
        </p:sp>
        <p:sp>
          <p:nvSpPr>
            <p:cNvPr id="101" name="Google Shape;284;p16">
              <a:extLst>
                <a:ext uri="{FF2B5EF4-FFF2-40B4-BE49-F238E27FC236}">
                  <a16:creationId xmlns:a16="http://schemas.microsoft.com/office/drawing/2014/main" id="{A84CAEF9-B829-40B9-99DE-5D6D040157F7}"/>
                </a:ext>
              </a:extLst>
            </p:cNvPr>
            <p:cNvSpPr/>
            <p:nvPr/>
          </p:nvSpPr>
          <p:spPr>
            <a:xfrm>
              <a:off x="2583709" y="3058930"/>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2" name="Google Shape;284;p16">
              <a:extLst>
                <a:ext uri="{FF2B5EF4-FFF2-40B4-BE49-F238E27FC236}">
                  <a16:creationId xmlns:a16="http://schemas.microsoft.com/office/drawing/2014/main" id="{B3D64E5B-7D66-4AD9-8494-62E75825986C}"/>
                </a:ext>
              </a:extLst>
            </p:cNvPr>
            <p:cNvSpPr/>
            <p:nvPr/>
          </p:nvSpPr>
          <p:spPr>
            <a:xfrm>
              <a:off x="6821433" y="3054159"/>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4" name="Textfeld 103">
              <a:extLst>
                <a:ext uri="{FF2B5EF4-FFF2-40B4-BE49-F238E27FC236}">
                  <a16:creationId xmlns:a16="http://schemas.microsoft.com/office/drawing/2014/main" id="{93C242A1-0F2F-4B83-8EE4-4D6E14BC5A51}"/>
                </a:ext>
              </a:extLst>
            </p:cNvPr>
            <p:cNvSpPr txBox="1"/>
            <p:nvPr/>
          </p:nvSpPr>
          <p:spPr>
            <a:xfrm>
              <a:off x="3429219" y="2988617"/>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5" name="Textfeld 104">
              <a:extLst>
                <a:ext uri="{FF2B5EF4-FFF2-40B4-BE49-F238E27FC236}">
                  <a16:creationId xmlns:a16="http://schemas.microsoft.com/office/drawing/2014/main" id="{2F47E3A5-D0F8-44A2-891F-3CA78833610D}"/>
                </a:ext>
              </a:extLst>
            </p:cNvPr>
            <p:cNvSpPr txBox="1"/>
            <p:nvPr/>
          </p:nvSpPr>
          <p:spPr>
            <a:xfrm>
              <a:off x="7688650" y="3005016"/>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7" name="Textfeld 106">
              <a:extLst>
                <a:ext uri="{FF2B5EF4-FFF2-40B4-BE49-F238E27FC236}">
                  <a16:creationId xmlns:a16="http://schemas.microsoft.com/office/drawing/2014/main" id="{20DFF45B-9045-4FFF-8FBA-4773486A6F6B}"/>
                </a:ext>
              </a:extLst>
            </p:cNvPr>
            <p:cNvSpPr txBox="1"/>
            <p:nvPr/>
          </p:nvSpPr>
          <p:spPr>
            <a:xfrm>
              <a:off x="2055643" y="3443723"/>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08" name="Textfeld 107">
              <a:extLst>
                <a:ext uri="{FF2B5EF4-FFF2-40B4-BE49-F238E27FC236}">
                  <a16:creationId xmlns:a16="http://schemas.microsoft.com/office/drawing/2014/main" id="{860FFC85-660B-4DA8-BFC6-2D544CFED894}"/>
                </a:ext>
              </a:extLst>
            </p:cNvPr>
            <p:cNvSpPr txBox="1"/>
            <p:nvPr/>
          </p:nvSpPr>
          <p:spPr>
            <a:xfrm>
              <a:off x="5963044" y="3445420"/>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10" name="Textfeld 109">
              <a:extLst>
                <a:ext uri="{FF2B5EF4-FFF2-40B4-BE49-F238E27FC236}">
                  <a16:creationId xmlns:a16="http://schemas.microsoft.com/office/drawing/2014/main" id="{5D28D308-52B5-41E1-974A-4F22782B2B8C}"/>
                </a:ext>
              </a:extLst>
            </p:cNvPr>
            <p:cNvSpPr txBox="1"/>
            <p:nvPr/>
          </p:nvSpPr>
          <p:spPr>
            <a:xfrm>
              <a:off x="3170163" y="5650378"/>
              <a:ext cx="38178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⑤</a:t>
              </a:r>
              <a:endParaRPr lang="en-GB" sz="1400" b="1" dirty="0"/>
            </a:p>
          </p:txBody>
        </p:sp>
        <p:sp>
          <p:nvSpPr>
            <p:cNvPr id="112" name="Textfeld 111">
              <a:extLst>
                <a:ext uri="{FF2B5EF4-FFF2-40B4-BE49-F238E27FC236}">
                  <a16:creationId xmlns:a16="http://schemas.microsoft.com/office/drawing/2014/main" id="{B9B8BAE2-F9C1-46D0-A3B5-5DEAA0E43BAA}"/>
                </a:ext>
              </a:extLst>
            </p:cNvPr>
            <p:cNvSpPr txBox="1"/>
            <p:nvPr/>
          </p:nvSpPr>
          <p:spPr>
            <a:xfrm>
              <a:off x="2106726" y="4302791"/>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sp>
          <p:nvSpPr>
            <p:cNvPr id="113" name="Textfeld 112">
              <a:extLst>
                <a:ext uri="{FF2B5EF4-FFF2-40B4-BE49-F238E27FC236}">
                  <a16:creationId xmlns:a16="http://schemas.microsoft.com/office/drawing/2014/main" id="{AA709764-77D2-47AD-A8D6-5F0FE7436DF9}"/>
                </a:ext>
              </a:extLst>
            </p:cNvPr>
            <p:cNvSpPr txBox="1"/>
            <p:nvPr/>
          </p:nvSpPr>
          <p:spPr>
            <a:xfrm>
              <a:off x="5975698" y="4304788"/>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grpSp>
      <p:sp>
        <p:nvSpPr>
          <p:cNvPr id="106" name="TextShape 2">
            <a:extLst>
              <a:ext uri="{FF2B5EF4-FFF2-40B4-BE49-F238E27FC236}">
                <a16:creationId xmlns:a16="http://schemas.microsoft.com/office/drawing/2014/main" id="{36EBF2BE-7C11-4B11-9A57-203A7086C82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11" name="TextShape 4">
            <a:extLst>
              <a:ext uri="{FF2B5EF4-FFF2-40B4-BE49-F238E27FC236}">
                <a16:creationId xmlns:a16="http://schemas.microsoft.com/office/drawing/2014/main" id="{983CC38D-F143-485B-AE60-B248C869723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18</a:t>
            </a:fld>
            <a:endParaRPr lang="de-DE" sz="1200" b="0" strike="noStrike" spc="-1">
              <a:latin typeface="Times New Roman"/>
            </a:endParaRPr>
          </a:p>
        </p:txBody>
      </p:sp>
      <p:sp>
        <p:nvSpPr>
          <p:cNvPr id="114" name="TextShape 3">
            <a:extLst>
              <a:ext uri="{FF2B5EF4-FFF2-40B4-BE49-F238E27FC236}">
                <a16:creationId xmlns:a16="http://schemas.microsoft.com/office/drawing/2014/main" id="{B5ACA210-4779-40F7-8F63-4C82E5EA151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B2540386-6730-4643-84A6-138F39D5B90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C5F12191-4012-4E1D-8CC2-1D7CAF8A2293}"/>
              </a:ext>
            </a:extLst>
          </p:cNvPr>
          <p:cNvSpPr>
            <a:spLocks noGrp="1"/>
          </p:cNvSpPr>
          <p:nvPr>
            <p:ph type="dt" idx="10"/>
          </p:nvPr>
        </p:nvSpPr>
        <p:spPr/>
        <p:txBody>
          <a:bodyPr/>
          <a:lstStyle/>
          <a:p>
            <a:pPr>
              <a:lnSpc>
                <a:spcPct val="100000"/>
              </a:lnSpc>
            </a:pPr>
            <a:fld id="{E9A70B0C-978F-4757-9FC7-CE256E61EDCB}"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3C5D689-6398-45B0-9F3B-641D4C59937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18</a:t>
            </a:fld>
            <a:endParaRPr lang="de-DE" sz="1200" b="0" strike="noStrike" spc="-1">
              <a:latin typeface="Times New Roman"/>
            </a:endParaRPr>
          </a:p>
        </p:txBody>
      </p:sp>
      <p:grpSp>
        <p:nvGrpSpPr>
          <p:cNvPr id="119" name="Gruppieren 118">
            <a:extLst>
              <a:ext uri="{FF2B5EF4-FFF2-40B4-BE49-F238E27FC236}">
                <a16:creationId xmlns:a16="http://schemas.microsoft.com/office/drawing/2014/main" id="{D362F7D6-A480-47B2-8B0D-1A9EAC69C231}"/>
              </a:ext>
            </a:extLst>
          </p:cNvPr>
          <p:cNvGrpSpPr/>
          <p:nvPr/>
        </p:nvGrpSpPr>
        <p:grpSpPr>
          <a:xfrm>
            <a:off x="1212210" y="1088746"/>
            <a:ext cx="3568626" cy="777129"/>
            <a:chOff x="973308" y="2540715"/>
            <a:chExt cx="3568626" cy="777129"/>
          </a:xfrm>
        </p:grpSpPr>
        <p:sp>
          <p:nvSpPr>
            <p:cNvPr id="120" name="CustomShape 48">
              <a:extLst>
                <a:ext uri="{FF2B5EF4-FFF2-40B4-BE49-F238E27FC236}">
                  <a16:creationId xmlns:a16="http://schemas.microsoft.com/office/drawing/2014/main" id="{23743B76-BC18-46FE-87D4-5C2F44608FB1}"/>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1" name="CustomShape 50">
              <a:extLst>
                <a:ext uri="{FF2B5EF4-FFF2-40B4-BE49-F238E27FC236}">
                  <a16:creationId xmlns:a16="http://schemas.microsoft.com/office/drawing/2014/main" id="{4EE6A8ED-BF4F-4D11-9A4F-993B3E83CDDC}"/>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22" name="CustomShape 48">
              <a:extLst>
                <a:ext uri="{FF2B5EF4-FFF2-40B4-BE49-F238E27FC236}">
                  <a16:creationId xmlns:a16="http://schemas.microsoft.com/office/drawing/2014/main" id="{79801CC1-0299-4152-A418-3D9BB727E84A}"/>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3" name="CustomShape 50">
              <a:extLst>
                <a:ext uri="{FF2B5EF4-FFF2-40B4-BE49-F238E27FC236}">
                  <a16:creationId xmlns:a16="http://schemas.microsoft.com/office/drawing/2014/main" id="{51346666-271E-4395-BE7E-C41B1DC5E4F1}"/>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Tree>
    <p:extLst>
      <p:ext uri="{BB962C8B-B14F-4D97-AF65-F5344CB8AC3E}">
        <p14:creationId xmlns:p14="http://schemas.microsoft.com/office/powerpoint/2010/main" val="2844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B1E24270-4FBA-4B43-9D60-604FC34171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19</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19</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5"/>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3">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5660952" cy="22082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Materialeigenschaften</a:t>
            </a:r>
          </a:p>
          <a:p>
            <a:r>
              <a:rPr lang="de-DE" sz="2000" dirty="0" err="1"/>
              <a:t>pvT</a:t>
            </a:r>
            <a:r>
              <a:rPr lang="de-DE" sz="2000" dirty="0"/>
              <a:t>-Diagramm</a:t>
            </a:r>
          </a:p>
          <a:p>
            <a:r>
              <a:rPr lang="de-DE" sz="2000" dirty="0"/>
              <a:t>Anteil an Fasern, Additiven, Farbmasterbatches, </a:t>
            </a:r>
            <a:r>
              <a:rPr lang="de-DE" sz="2000" dirty="0" err="1"/>
              <a:t>Recyklat</a:t>
            </a:r>
            <a:r>
              <a:rPr lang="de-DE" sz="2000" dirty="0"/>
              <a:t> </a:t>
            </a:r>
          </a:p>
          <a:p>
            <a:r>
              <a:rPr lang="de-DE" sz="2000" dirty="0"/>
              <a:t>Restfeuchtigkeit</a:t>
            </a:r>
          </a:p>
          <a:p>
            <a:pPr marL="342900" indent="-342900"/>
            <a:endParaRPr lang="en-GB" dirty="0"/>
          </a:p>
        </p:txBody>
      </p:sp>
      <p:pic>
        <p:nvPicPr>
          <p:cNvPr id="15" name="Grafik 14" descr="Ein Bild, das Gerät, Waage enthält.&#10;&#10;Automatisch generierte Beschreibung">
            <a:extLst>
              <a:ext uri="{FF2B5EF4-FFF2-40B4-BE49-F238E27FC236}">
                <a16:creationId xmlns:a16="http://schemas.microsoft.com/office/drawing/2014/main" id="{4B123EF1-AB5F-4CA8-8A55-1947302B168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22"/>
                                        </p:tgtEl>
                                        <p:attrNameLst>
                                          <p:attrName>style.opacity</p:attrName>
                                        </p:attrNameLst>
                                      </p:cBhvr>
                                      <p:to>
                                        <p:strVal val="0.5"/>
                                      </p:to>
                                    </p:set>
                                    <p:animEffect filter="image" prLst="opacity: 0.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4"/>
                                        </p:tgtEl>
                                        <p:attrNameLst>
                                          <p:attrName>style.opacity</p:attrName>
                                        </p:attrNameLst>
                                      </p:cBhvr>
                                      <p:to>
                                        <p:strVal val="0.5"/>
                                      </p:to>
                                    </p:set>
                                    <p:animEffect filter="image" prLst="opacity: 0.5">
                                      <p:cBhvr rctx="IE">
                                        <p:cTn id="19" dur="indefinite"/>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a:t>
            </a:fld>
            <a:endParaRPr lang="de-DE" sz="1200" b="0" strike="noStrike" spc="-1">
              <a:latin typeface="Times New Roman"/>
            </a:endParaRPr>
          </a:p>
        </p:txBody>
      </p:sp>
    </p:spTree>
    <p:extLst>
      <p:ext uri="{BB962C8B-B14F-4D97-AF65-F5344CB8AC3E}">
        <p14:creationId xmlns:p14="http://schemas.microsoft.com/office/powerpoint/2010/main" val="87315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Grafik 16" descr="Ein Bild, das Text enthält.&#10;&#10;Automatisch generierte Beschreibung">
            <a:extLst>
              <a:ext uri="{FF2B5EF4-FFF2-40B4-BE49-F238E27FC236}">
                <a16:creationId xmlns:a16="http://schemas.microsoft.com/office/drawing/2014/main" id="{D8235B46-6A9A-4B2D-A519-479DA79EAF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20</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20</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4"/>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2">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11807640" cy="22082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dirty="0"/>
              <a:t>Prozessdaten (Spritzgießmaschine Arburg Allrounder 470S 1100-170)</a:t>
            </a:r>
          </a:p>
          <a:p>
            <a:r>
              <a:rPr lang="de-DE" sz="2000" dirty="0"/>
              <a:t>Temperaturen (Heizzonen, Heißkanal)</a:t>
            </a:r>
          </a:p>
          <a:p>
            <a:r>
              <a:rPr lang="de-DE" sz="2000" dirty="0"/>
              <a:t>Drücke (Staudruck, Spritzdruck, Nachdruck, Forminnendruck)</a:t>
            </a:r>
          </a:p>
          <a:p>
            <a:r>
              <a:rPr lang="de-DE" sz="2000" dirty="0"/>
              <a:t>Geschwindigkeiten (Dosiergeschwindigkeit, Einspritzgeschwindigkeit)</a:t>
            </a:r>
          </a:p>
          <a:p>
            <a:r>
              <a:rPr lang="de-DE" sz="2000" dirty="0"/>
              <a:t>Zeiten (Dosierzeit, Einspritzzeit, Nachruckzeit, Restkühlzeit)</a:t>
            </a:r>
          </a:p>
          <a:p>
            <a:r>
              <a:rPr lang="de-DE" sz="2000" dirty="0"/>
              <a:t>Volumen (Dosiervolumen, Umschaltvolumen, Restvolumen)</a:t>
            </a:r>
          </a:p>
          <a:p>
            <a:pPr marL="342900" indent="-342900"/>
            <a:endParaRPr lang="en-GB" dirty="0"/>
          </a:p>
        </p:txBody>
      </p:sp>
      <p:pic>
        <p:nvPicPr>
          <p:cNvPr id="18" name="Grafik 17" descr="Ein Bild, das Gerät, Waage enthält.&#10;&#10;Automatisch generierte Beschreibung">
            <a:extLst>
              <a:ext uri="{FF2B5EF4-FFF2-40B4-BE49-F238E27FC236}">
                <a16:creationId xmlns:a16="http://schemas.microsoft.com/office/drawing/2014/main" id="{B7D6E80D-9E53-417B-900C-1EE25DF194F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extLst>
      <p:ext uri="{BB962C8B-B14F-4D97-AF65-F5344CB8AC3E}">
        <p14:creationId xmlns:p14="http://schemas.microsoft.com/office/powerpoint/2010/main" val="4567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6"/>
                                        </p:tgtEl>
                                        <p:attrNameLst>
                                          <p:attrName>style.opacity</p:attrName>
                                        </p:attrNameLst>
                                      </p:cBhvr>
                                      <p:to>
                                        <p:strVal val="0.5"/>
                                      </p:to>
                                    </p:set>
                                    <p:animEffect filter="image" prLst="opacity: 0.5">
                                      <p:cBhvr rctx="IE">
                                        <p:cTn id="19" dur="indefinite"/>
                                        <p:tgtEl>
                                          <p:spTgt spid="6"/>
                                        </p:tgtEl>
                                      </p:cBhvr>
                                    </p:animEffect>
                                  </p:childTnLst>
                                </p:cTn>
                              </p:par>
                              <p:par>
                                <p:cTn id="20" presetID="9" presetClass="emph" presetSubtype="0" nodeType="withEffect">
                                  <p:stCondLst>
                                    <p:cond delay="0"/>
                                  </p:stCondLst>
                                  <p:childTnLst>
                                    <p:set>
                                      <p:cBhvr>
                                        <p:cTn id="21" dur="indefinite"/>
                                        <p:tgtEl>
                                          <p:spTgt spid="17"/>
                                        </p:tgtEl>
                                        <p:attrNameLst>
                                          <p:attrName>style.opacity</p:attrName>
                                        </p:attrNameLst>
                                      </p:cBhvr>
                                      <p:to>
                                        <p:strVal val="0.5"/>
                                      </p:to>
                                    </p:set>
                                    <p:animEffect filter="image" prLst="opacity: 0.5">
                                      <p:cBhvr rctx="IE">
                                        <p:cTn id="22" dur="indefinite"/>
                                        <p:tgtEl>
                                          <p:spTgt spid="17"/>
                                        </p:tgtEl>
                                      </p:cBhvr>
                                    </p:animEffect>
                                  </p:childTnLst>
                                </p:cTn>
                              </p:par>
                              <p:par>
                                <p:cTn id="23" presetID="9" presetClass="emph" presetSubtype="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21</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21</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2"/>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0">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5903820" cy="28016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Qualitätsdaten</a:t>
            </a:r>
          </a:p>
          <a:p>
            <a:r>
              <a:rPr lang="de-DE" sz="2000" dirty="0"/>
              <a:t>Bauteilgewicht (Laborwaage)</a:t>
            </a:r>
          </a:p>
          <a:p>
            <a:r>
              <a:rPr lang="de-DE" sz="2000" dirty="0"/>
              <a:t>Maßhaltigkeit (optischer Messprojektor Keyence IM-7020)</a:t>
            </a:r>
          </a:p>
          <a:p>
            <a:r>
              <a:rPr lang="de-DE" sz="2000" dirty="0"/>
              <a:t>Mechanische Materialkennwerte (Zugprüfmaschine Z100, Zwick Roell)</a:t>
            </a:r>
            <a:endParaRPr lang="en-GB" dirty="0"/>
          </a:p>
        </p:txBody>
      </p:sp>
      <p:pic>
        <p:nvPicPr>
          <p:cNvPr id="17" name="Grafik 16" descr="Ein Bild, das Text enthält.&#10;&#10;Automatisch generierte Beschreibung">
            <a:extLst>
              <a:ext uri="{FF2B5EF4-FFF2-40B4-BE49-F238E27FC236}">
                <a16:creationId xmlns:a16="http://schemas.microsoft.com/office/drawing/2014/main" id="{FFFA2EA9-A46A-48D4-ACF5-BEEA6E39B2F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pic>
        <p:nvPicPr>
          <p:cNvPr id="18" name="Grafik 17" descr="Ein Bild, das Gerät, Waage enthält.&#10;&#10;Automatisch generierte Beschreibung">
            <a:extLst>
              <a:ext uri="{FF2B5EF4-FFF2-40B4-BE49-F238E27FC236}">
                <a16:creationId xmlns:a16="http://schemas.microsoft.com/office/drawing/2014/main" id="{70DB43BC-A2B7-469F-8470-2A8BC435FBD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extLst>
      <p:ext uri="{BB962C8B-B14F-4D97-AF65-F5344CB8AC3E}">
        <p14:creationId xmlns:p14="http://schemas.microsoft.com/office/powerpoint/2010/main" val="16663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13"/>
                                        </p:tgtEl>
                                        <p:attrNameLst>
                                          <p:attrName>style.opacity</p:attrName>
                                        </p:attrNameLst>
                                      </p:cBhvr>
                                      <p:to>
                                        <p:strVal val="0.5"/>
                                      </p:to>
                                    </p:set>
                                    <p:animEffect filter="image" prLst="opacity: 0.5">
                                      <p:cBhvr rctx="IE">
                                        <p:cTn id="10" dur="indefinite"/>
                                        <p:tgtEl>
                                          <p:spTgt spid="13"/>
                                        </p:tgtEl>
                                      </p:cBhvr>
                                    </p:animEffect>
                                  </p:childTnLst>
                                </p:cTn>
                              </p:par>
                              <p:par>
                                <p:cTn id="11" presetID="9" presetClass="emph" presetSubtype="0" nodeType="withEffect">
                                  <p:stCondLst>
                                    <p:cond delay="0"/>
                                  </p:stCondLst>
                                  <p:childTnLst>
                                    <p:set>
                                      <p:cBhvr>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5"/>
                                      </p:to>
                                    </p:set>
                                    <p:animEffect filter="image" prLst="opacity: 0.5">
                                      <p:cBhvr rctx="IE">
                                        <p:cTn id="19" dur="indefinite"/>
                                        <p:tgtEl>
                                          <p:spTgt spid="1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22</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22</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3"/>
          <a:srcRect l="33127" t="11171" r="25040" b="16182"/>
          <a:stretch/>
        </p:blipFill>
        <p:spPr>
          <a:xfrm>
            <a:off x="4171994" y="1152074"/>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2600445" y="2549568"/>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1">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10"/>
            <a:ext cx="566095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Prozessdaten (Peripherie)</a:t>
            </a:r>
          </a:p>
          <a:p>
            <a:r>
              <a:rPr lang="de-DE" sz="2000" dirty="0"/>
              <a:t>Werkzeuginnendruck</a:t>
            </a:r>
          </a:p>
          <a:p>
            <a:r>
              <a:rPr lang="de-DE" sz="2000" dirty="0"/>
              <a:t>Temperatur der Schmelze im Werkzeug</a:t>
            </a:r>
          </a:p>
          <a:p>
            <a:r>
              <a:rPr lang="de-DE" sz="2000" dirty="0"/>
              <a:t>Werkzeugtemperatur</a:t>
            </a:r>
          </a:p>
          <a:p>
            <a:r>
              <a:rPr lang="de-DE" sz="2000" dirty="0"/>
              <a:t>Durchflussrate und Temperatur des Kühlmediums</a:t>
            </a:r>
          </a:p>
        </p:txBody>
      </p:sp>
      <p:pic>
        <p:nvPicPr>
          <p:cNvPr id="17" name="Grafik 16" descr="Ein Bild, das Text enthält.&#10;&#10;Automatisch generierte Beschreibung">
            <a:extLst>
              <a:ext uri="{FF2B5EF4-FFF2-40B4-BE49-F238E27FC236}">
                <a16:creationId xmlns:a16="http://schemas.microsoft.com/office/drawing/2014/main" id="{DFA8AB5E-BBF4-4DEC-9706-01C59A429D8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pic>
        <p:nvPicPr>
          <p:cNvPr id="18" name="Grafik 17" descr="Ein Bild, das Gerät, Waage enthält.&#10;&#10;Automatisch generierte Beschreibung">
            <a:extLst>
              <a:ext uri="{FF2B5EF4-FFF2-40B4-BE49-F238E27FC236}">
                <a16:creationId xmlns:a16="http://schemas.microsoft.com/office/drawing/2014/main" id="{9CCA5BF9-02C0-4EAF-8B06-61D46A07682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
        <p:nvSpPr>
          <p:cNvPr id="19" name="Inhaltsplatzhalter 96">
            <a:extLst>
              <a:ext uri="{FF2B5EF4-FFF2-40B4-BE49-F238E27FC236}">
                <a16:creationId xmlns:a16="http://schemas.microsoft.com/office/drawing/2014/main" id="{326F53E9-6C27-4A91-817D-4C48DEDAC722}"/>
              </a:ext>
            </a:extLst>
          </p:cNvPr>
          <p:cNvSpPr txBox="1">
            <a:spLocks/>
          </p:cNvSpPr>
          <p:nvPr/>
        </p:nvSpPr>
        <p:spPr>
          <a:xfrm>
            <a:off x="6150923" y="3670689"/>
            <a:ext cx="5903820" cy="28016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Qualitätsdaten</a:t>
            </a:r>
          </a:p>
          <a:p>
            <a:r>
              <a:rPr lang="de-DE" sz="2000" dirty="0"/>
              <a:t>Bauteilgewicht (Laborwaage)</a:t>
            </a:r>
          </a:p>
          <a:p>
            <a:r>
              <a:rPr lang="de-DE" sz="2000" dirty="0"/>
              <a:t>Maßhaltigkeit (optischer Messprojektor Keyence IM-7020)</a:t>
            </a:r>
          </a:p>
          <a:p>
            <a:r>
              <a:rPr lang="de-DE" sz="2000" dirty="0"/>
              <a:t>Mechanische Materialkennwerte (Zugprüfmaschine Z100, Zwick Roell) (offline)</a:t>
            </a:r>
            <a:endParaRPr lang="en-GB" dirty="0"/>
          </a:p>
        </p:txBody>
      </p:sp>
      <p:sp>
        <p:nvSpPr>
          <p:cNvPr id="20" name="Textfeld 19">
            <a:extLst>
              <a:ext uri="{FF2B5EF4-FFF2-40B4-BE49-F238E27FC236}">
                <a16:creationId xmlns:a16="http://schemas.microsoft.com/office/drawing/2014/main" id="{50839624-618B-4513-8530-4FB449632A49}"/>
              </a:ext>
            </a:extLst>
          </p:cNvPr>
          <p:cNvSpPr txBox="1"/>
          <p:nvPr/>
        </p:nvSpPr>
        <p:spPr>
          <a:xfrm>
            <a:off x="3875640" y="2668190"/>
            <a:ext cx="5283052" cy="338554"/>
          </a:xfrm>
          <a:prstGeom prst="rect">
            <a:avLst/>
          </a:prstGeom>
          <a:noFill/>
        </p:spPr>
        <p:txBody>
          <a:bodyPr wrap="square">
            <a:spAutoFit/>
          </a:bodyPr>
          <a:lstStyle/>
          <a:p>
            <a:r>
              <a:rPr lang="de-DE" sz="1600" b="1" dirty="0"/>
              <a:t>Spritzgießmaschine Arburg Allrounder 470S 1100-170</a:t>
            </a:r>
            <a:endParaRPr lang="de-DE" sz="1600" dirty="0"/>
          </a:p>
        </p:txBody>
      </p:sp>
    </p:spTree>
    <p:extLst>
      <p:ext uri="{BB962C8B-B14F-4D97-AF65-F5344CB8AC3E}">
        <p14:creationId xmlns:p14="http://schemas.microsoft.com/office/powerpoint/2010/main" val="12557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5"/>
                                      </p:to>
                                    </p:set>
                                    <p:animEffect filter="image" prLst="opacity: 0.5">
                                      <p:cBhvr rctx="IE">
                                        <p:cTn id="19" dur="indefinite"/>
                                        <p:tgtEl>
                                          <p:spTgt spid="1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Datenaufzeichnung</a:t>
            </a:r>
            <a:endParaRPr lang="de-DE" sz="2800" b="0" strike="noStrike" spc="-1" dirty="0">
              <a:solidFill>
                <a:srgbClr val="000000"/>
              </a:solidFill>
              <a:latin typeface="Arial"/>
            </a:endParaRPr>
          </a:p>
        </p:txBody>
      </p:sp>
      <p:sp>
        <p:nvSpPr>
          <p:cNvPr id="5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99F60259-3037-4E57-B672-71EBF3EFFD16}" type="datetime1">
              <a:rPr lang="de-DE" sz="1200" b="0" strike="noStrike" spc="-1">
                <a:solidFill>
                  <a:srgbClr val="8B8B8B"/>
                </a:solidFill>
                <a:latin typeface="Arial"/>
              </a:rPr>
              <a:t>26.01.2021</a:t>
            </a:fld>
            <a:endParaRPr lang="de-DE" sz="1200" b="0" strike="noStrike" spc="-1">
              <a:latin typeface="Times New Roman"/>
            </a:endParaRPr>
          </a:p>
        </p:txBody>
      </p:sp>
      <p:sp>
        <p:nvSpPr>
          <p:cNvPr id="5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AC1F9DF3-1BBA-4681-BC50-11281AC0F218}" type="slidenum">
              <a:rPr lang="de-DE" sz="1200" b="0" strike="noStrike" spc="-1">
                <a:solidFill>
                  <a:srgbClr val="8B8B8B"/>
                </a:solidFill>
                <a:latin typeface="Arial"/>
              </a:rPr>
              <a:t>23</a:t>
            </a:fld>
            <a:endParaRPr lang="de-DE" sz="1200" b="0" strike="noStrike" spc="-1">
              <a:latin typeface="Times New Roman"/>
            </a:endParaRPr>
          </a:p>
        </p:txBody>
      </p:sp>
      <p:sp>
        <p:nvSpPr>
          <p:cNvPr id="7" name="TextShape 3">
            <a:extLst>
              <a:ext uri="{FF2B5EF4-FFF2-40B4-BE49-F238E27FC236}">
                <a16:creationId xmlns:a16="http://schemas.microsoft.com/office/drawing/2014/main" id="{EC1CFA4F-DC29-4235-9D3B-24061D35F7E2}"/>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grpSp>
        <p:nvGrpSpPr>
          <p:cNvPr id="563" name="Gruppieren 562">
            <a:extLst>
              <a:ext uri="{FF2B5EF4-FFF2-40B4-BE49-F238E27FC236}">
                <a16:creationId xmlns:a16="http://schemas.microsoft.com/office/drawing/2014/main" id="{4A248F3E-0DA0-477A-B745-22DA5ABB4199}"/>
              </a:ext>
            </a:extLst>
          </p:cNvPr>
          <p:cNvGrpSpPr/>
          <p:nvPr/>
        </p:nvGrpSpPr>
        <p:grpSpPr>
          <a:xfrm>
            <a:off x="6343649" y="1755525"/>
            <a:ext cx="5494307" cy="3669869"/>
            <a:chOff x="4315044" y="1779631"/>
            <a:chExt cx="6713076" cy="4483934"/>
          </a:xfrm>
        </p:grpSpPr>
        <p:grpSp>
          <p:nvGrpSpPr>
            <p:cNvPr id="44" name="Gruppieren 43">
              <a:extLst>
                <a:ext uri="{FF2B5EF4-FFF2-40B4-BE49-F238E27FC236}">
                  <a16:creationId xmlns:a16="http://schemas.microsoft.com/office/drawing/2014/main" id="{FD475960-CD59-477E-9AAE-8B455EE12A1A}"/>
                </a:ext>
              </a:extLst>
            </p:cNvPr>
            <p:cNvGrpSpPr/>
            <p:nvPr/>
          </p:nvGrpSpPr>
          <p:grpSpPr>
            <a:xfrm>
              <a:off x="7002173" y="2335826"/>
              <a:ext cx="776930" cy="282036"/>
              <a:chOff x="7002173" y="2335826"/>
              <a:chExt cx="776930" cy="282036"/>
            </a:xfrm>
          </p:grpSpPr>
          <p:cxnSp>
            <p:nvCxnSpPr>
              <p:cNvPr id="17" name="Gerade Verbindung mit Pfeil 16">
                <a:extLst>
                  <a:ext uri="{FF2B5EF4-FFF2-40B4-BE49-F238E27FC236}">
                    <a16:creationId xmlns:a16="http://schemas.microsoft.com/office/drawing/2014/main" id="{77D30638-A9A9-4373-A3D0-1217C9E66698}"/>
                  </a:ext>
                </a:extLst>
              </p:cNvPr>
              <p:cNvCxnSpPr/>
              <p:nvPr/>
            </p:nvCxnSpPr>
            <p:spPr>
              <a:xfrm>
                <a:off x="7050150" y="2606276"/>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feld 22">
                <a:extLst>
                  <a:ext uri="{FF2B5EF4-FFF2-40B4-BE49-F238E27FC236}">
                    <a16:creationId xmlns:a16="http://schemas.microsoft.com/office/drawing/2014/main" id="{33CD8734-B1F9-41D9-A4F4-F85BDE0D4C8E}"/>
                  </a:ext>
                </a:extLst>
              </p:cNvPr>
              <p:cNvSpPr txBox="1"/>
              <p:nvPr/>
            </p:nvSpPr>
            <p:spPr>
              <a:xfrm>
                <a:off x="7002173" y="2335826"/>
                <a:ext cx="776930" cy="282036"/>
              </a:xfrm>
              <a:prstGeom prst="rect">
                <a:avLst/>
              </a:prstGeom>
              <a:noFill/>
            </p:spPr>
            <p:txBody>
              <a:bodyPr wrap="square" rtlCol="0">
                <a:spAutoFit/>
              </a:bodyPr>
              <a:lstStyle/>
              <a:p>
                <a:r>
                  <a:rPr lang="de-DE" sz="900" dirty="0"/>
                  <a:t>Netzwerk</a:t>
                </a:r>
                <a:endParaRPr lang="de-DE" sz="1200" dirty="0"/>
              </a:p>
            </p:txBody>
          </p:sp>
        </p:grpSp>
        <p:grpSp>
          <p:nvGrpSpPr>
            <p:cNvPr id="57" name="Gruppieren 56">
              <a:extLst>
                <a:ext uri="{FF2B5EF4-FFF2-40B4-BE49-F238E27FC236}">
                  <a16:creationId xmlns:a16="http://schemas.microsoft.com/office/drawing/2014/main" id="{D7739348-A20F-4A17-BFB3-17FA214217B7}"/>
                </a:ext>
              </a:extLst>
            </p:cNvPr>
            <p:cNvGrpSpPr/>
            <p:nvPr/>
          </p:nvGrpSpPr>
          <p:grpSpPr>
            <a:xfrm>
              <a:off x="7876957" y="1786380"/>
              <a:ext cx="3151163" cy="1429786"/>
              <a:chOff x="7876957" y="1786380"/>
              <a:chExt cx="3151163" cy="1429786"/>
            </a:xfrm>
          </p:grpSpPr>
          <p:sp>
            <p:nvSpPr>
              <p:cNvPr id="3" name="Rechteck: abgerundete Ecken 2">
                <a:extLst>
                  <a:ext uri="{FF2B5EF4-FFF2-40B4-BE49-F238E27FC236}">
                    <a16:creationId xmlns:a16="http://schemas.microsoft.com/office/drawing/2014/main" id="{6E0EF4BC-B382-42DC-BBD0-41FDA5AF8DD1}"/>
                  </a:ext>
                </a:extLst>
              </p:cNvPr>
              <p:cNvSpPr/>
              <p:nvPr/>
            </p:nvSpPr>
            <p:spPr>
              <a:xfrm>
                <a:off x="7876957" y="2063379"/>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pic>
            <p:nvPicPr>
              <p:cNvPr id="8" name="Grafik 7" descr="Ein Bild, das drinnen, sitzend, LKW, klein enthält.&#10;&#10;Automatisch generierte Beschreibung">
                <a:extLst>
                  <a:ext uri="{FF2B5EF4-FFF2-40B4-BE49-F238E27FC236}">
                    <a16:creationId xmlns:a16="http://schemas.microsoft.com/office/drawing/2014/main" id="{931FB238-E16F-49C7-ADBB-06F3F43B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022" y="2063379"/>
                <a:ext cx="1721170" cy="1101549"/>
              </a:xfrm>
              <a:prstGeom prst="rect">
                <a:avLst/>
              </a:prstGeom>
            </p:spPr>
          </p:pic>
          <p:grpSp>
            <p:nvGrpSpPr>
              <p:cNvPr id="42" name="Gruppieren 41">
                <a:extLst>
                  <a:ext uri="{FF2B5EF4-FFF2-40B4-BE49-F238E27FC236}">
                    <a16:creationId xmlns:a16="http://schemas.microsoft.com/office/drawing/2014/main" id="{9DC20848-81B3-4FCB-AC68-00B9EAA91785}"/>
                  </a:ext>
                </a:extLst>
              </p:cNvPr>
              <p:cNvGrpSpPr/>
              <p:nvPr/>
            </p:nvGrpSpPr>
            <p:grpSpPr>
              <a:xfrm>
                <a:off x="8122310" y="2413014"/>
                <a:ext cx="1014868" cy="453517"/>
                <a:chOff x="8122310" y="2413014"/>
                <a:chExt cx="1014868" cy="453517"/>
              </a:xfrm>
            </p:grpSpPr>
            <p:pic>
              <p:nvPicPr>
                <p:cNvPr id="19" name="Grafik 18" descr="Ein Bild, das Kette enthält.&#10;&#10;Automatisch generierte Beschreibung">
                  <a:extLst>
                    <a:ext uri="{FF2B5EF4-FFF2-40B4-BE49-F238E27FC236}">
                      <a16:creationId xmlns:a16="http://schemas.microsoft.com/office/drawing/2014/main" id="{F84FB188-E643-43F1-B6FB-DABF0A2B4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2413014"/>
                  <a:ext cx="965336" cy="176519"/>
                </a:xfrm>
                <a:prstGeom prst="rect">
                  <a:avLst/>
                </a:prstGeom>
              </p:spPr>
            </p:pic>
            <p:sp>
              <p:nvSpPr>
                <p:cNvPr id="26" name="Textfeld 25">
                  <a:extLst>
                    <a:ext uri="{FF2B5EF4-FFF2-40B4-BE49-F238E27FC236}">
                      <a16:creationId xmlns:a16="http://schemas.microsoft.com/office/drawing/2014/main" id="{6E924EDF-55CE-4526-988C-52A1660220B6}"/>
                    </a:ext>
                  </a:extLst>
                </p:cNvPr>
                <p:cNvSpPr txBox="1"/>
                <p:nvPr/>
              </p:nvSpPr>
              <p:spPr>
                <a:xfrm>
                  <a:off x="8122310" y="2589532"/>
                  <a:ext cx="1014868" cy="276999"/>
                </a:xfrm>
                <a:prstGeom prst="rect">
                  <a:avLst/>
                </a:prstGeom>
                <a:noFill/>
              </p:spPr>
              <p:txBody>
                <a:bodyPr wrap="square" rtlCol="0">
                  <a:spAutoFit/>
                </a:bodyPr>
                <a:lstStyle/>
                <a:p>
                  <a:pPr algn="ctr"/>
                  <a:r>
                    <a:rPr lang="de-DE" sz="1200" dirty="0">
                      <a:latin typeface="Arial Black" panose="020B0A04020102020204" pitchFamily="34" charset="0"/>
                    </a:rPr>
                    <a:t>Server</a:t>
                  </a:r>
                </a:p>
              </p:txBody>
            </p:sp>
          </p:grpSp>
          <p:sp>
            <p:nvSpPr>
              <p:cNvPr id="25" name="Textfeld 24">
                <a:extLst>
                  <a:ext uri="{FF2B5EF4-FFF2-40B4-BE49-F238E27FC236}">
                    <a16:creationId xmlns:a16="http://schemas.microsoft.com/office/drawing/2014/main" id="{F84DF51D-ACCD-4781-A405-909D4DA2D8F1}"/>
                  </a:ext>
                </a:extLst>
              </p:cNvPr>
              <p:cNvSpPr txBox="1"/>
              <p:nvPr/>
            </p:nvSpPr>
            <p:spPr>
              <a:xfrm>
                <a:off x="8207062" y="1786380"/>
                <a:ext cx="2490952" cy="276999"/>
              </a:xfrm>
              <a:prstGeom prst="rect">
                <a:avLst/>
              </a:prstGeom>
              <a:noFill/>
            </p:spPr>
            <p:txBody>
              <a:bodyPr wrap="square" rtlCol="0">
                <a:spAutoFit/>
              </a:bodyPr>
              <a:lstStyle/>
              <a:p>
                <a:pPr algn="ctr"/>
                <a:r>
                  <a:rPr lang="de-DE" sz="1200" dirty="0"/>
                  <a:t>Spritzgießmaschine</a:t>
                </a:r>
              </a:p>
            </p:txBody>
          </p:sp>
        </p:grpSp>
        <p:grpSp>
          <p:nvGrpSpPr>
            <p:cNvPr id="58" name="Gruppieren 57">
              <a:extLst>
                <a:ext uri="{FF2B5EF4-FFF2-40B4-BE49-F238E27FC236}">
                  <a16:creationId xmlns:a16="http://schemas.microsoft.com/office/drawing/2014/main" id="{A0597995-8B51-4C31-A775-C3FB0440CD4B}"/>
                </a:ext>
              </a:extLst>
            </p:cNvPr>
            <p:cNvGrpSpPr/>
            <p:nvPr/>
          </p:nvGrpSpPr>
          <p:grpSpPr>
            <a:xfrm>
              <a:off x="7876957" y="3321801"/>
              <a:ext cx="3151163" cy="1429786"/>
              <a:chOff x="7876957" y="3321801"/>
              <a:chExt cx="3151163" cy="1429786"/>
            </a:xfrm>
          </p:grpSpPr>
          <p:sp>
            <p:nvSpPr>
              <p:cNvPr id="33" name="Textfeld 32">
                <a:extLst>
                  <a:ext uri="{FF2B5EF4-FFF2-40B4-BE49-F238E27FC236}">
                    <a16:creationId xmlns:a16="http://schemas.microsoft.com/office/drawing/2014/main" id="{6A7C050D-94EC-496A-8D3C-4CD2E06C6C4D}"/>
                  </a:ext>
                </a:extLst>
              </p:cNvPr>
              <p:cNvSpPr txBox="1"/>
              <p:nvPr/>
            </p:nvSpPr>
            <p:spPr>
              <a:xfrm>
                <a:off x="8207062" y="3321801"/>
                <a:ext cx="2490952" cy="276999"/>
              </a:xfrm>
              <a:prstGeom prst="rect">
                <a:avLst/>
              </a:prstGeom>
              <a:noFill/>
            </p:spPr>
            <p:txBody>
              <a:bodyPr wrap="square" rtlCol="0">
                <a:spAutoFit/>
              </a:bodyPr>
              <a:lstStyle/>
              <a:p>
                <a:pPr algn="ctr"/>
                <a:r>
                  <a:rPr lang="de-DE" sz="1200" dirty="0"/>
                  <a:t>Weitere Sensorik</a:t>
                </a:r>
              </a:p>
            </p:txBody>
          </p:sp>
          <p:sp>
            <p:nvSpPr>
              <p:cNvPr id="34" name="Rechteck: abgerundete Ecken 33">
                <a:extLst>
                  <a:ext uri="{FF2B5EF4-FFF2-40B4-BE49-F238E27FC236}">
                    <a16:creationId xmlns:a16="http://schemas.microsoft.com/office/drawing/2014/main" id="{A449C279-ED30-4967-AD01-A703D87F12B4}"/>
                  </a:ext>
                </a:extLst>
              </p:cNvPr>
              <p:cNvSpPr/>
              <p:nvPr/>
            </p:nvSpPr>
            <p:spPr>
              <a:xfrm>
                <a:off x="7876957" y="3598800"/>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grpSp>
            <p:nvGrpSpPr>
              <p:cNvPr id="41" name="Gruppieren 40">
                <a:extLst>
                  <a:ext uri="{FF2B5EF4-FFF2-40B4-BE49-F238E27FC236}">
                    <a16:creationId xmlns:a16="http://schemas.microsoft.com/office/drawing/2014/main" id="{6EE64C87-06D8-42E0-A264-D38A6E465133}"/>
                  </a:ext>
                </a:extLst>
              </p:cNvPr>
              <p:cNvGrpSpPr/>
              <p:nvPr/>
            </p:nvGrpSpPr>
            <p:grpSpPr>
              <a:xfrm>
                <a:off x="8122310" y="3924006"/>
                <a:ext cx="1014868" cy="453517"/>
                <a:chOff x="8122310" y="3924006"/>
                <a:chExt cx="1014868" cy="453517"/>
              </a:xfrm>
            </p:grpSpPr>
            <p:pic>
              <p:nvPicPr>
                <p:cNvPr id="35" name="Grafik 34" descr="Ein Bild, das Kette enthält.&#10;&#10;Automatisch generierte Beschreibung">
                  <a:extLst>
                    <a:ext uri="{FF2B5EF4-FFF2-40B4-BE49-F238E27FC236}">
                      <a16:creationId xmlns:a16="http://schemas.microsoft.com/office/drawing/2014/main" id="{FF193F95-7E2D-4DE1-98AA-D38A16452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3924006"/>
                  <a:ext cx="965336" cy="176519"/>
                </a:xfrm>
                <a:prstGeom prst="rect">
                  <a:avLst/>
                </a:prstGeom>
              </p:spPr>
            </p:pic>
            <p:sp>
              <p:nvSpPr>
                <p:cNvPr id="36" name="Textfeld 35">
                  <a:extLst>
                    <a:ext uri="{FF2B5EF4-FFF2-40B4-BE49-F238E27FC236}">
                      <a16:creationId xmlns:a16="http://schemas.microsoft.com/office/drawing/2014/main" id="{BF0587AB-F515-435A-9A61-0218355F0FCE}"/>
                    </a:ext>
                  </a:extLst>
                </p:cNvPr>
                <p:cNvSpPr txBox="1"/>
                <p:nvPr/>
              </p:nvSpPr>
              <p:spPr>
                <a:xfrm>
                  <a:off x="8122310" y="4100524"/>
                  <a:ext cx="1014868" cy="276999"/>
                </a:xfrm>
                <a:prstGeom prst="rect">
                  <a:avLst/>
                </a:prstGeom>
                <a:noFill/>
              </p:spPr>
              <p:txBody>
                <a:bodyPr wrap="square" rtlCol="0">
                  <a:spAutoFit/>
                </a:bodyPr>
                <a:lstStyle/>
                <a:p>
                  <a:pPr algn="ctr"/>
                  <a:r>
                    <a:rPr lang="de-DE" sz="1200" dirty="0">
                      <a:latin typeface="Arial Black" panose="020B0A04020102020204" pitchFamily="34" charset="0"/>
                    </a:rPr>
                    <a:t>Server</a:t>
                  </a:r>
                </a:p>
              </p:txBody>
            </p:sp>
          </p:grpSp>
          <p:pic>
            <p:nvPicPr>
              <p:cNvPr id="38" name="Grafik 37">
                <a:extLst>
                  <a:ext uri="{FF2B5EF4-FFF2-40B4-BE49-F238E27FC236}">
                    <a16:creationId xmlns:a16="http://schemas.microsoft.com/office/drawing/2014/main" id="{FA105DA8-462A-430C-A4C9-1E569E593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841" y="3870092"/>
                <a:ext cx="1047296" cy="616057"/>
              </a:xfrm>
              <a:prstGeom prst="rect">
                <a:avLst/>
              </a:prstGeom>
            </p:spPr>
          </p:pic>
          <p:pic>
            <p:nvPicPr>
              <p:cNvPr id="40" name="Grafik 39">
                <a:extLst>
                  <a:ext uri="{FF2B5EF4-FFF2-40B4-BE49-F238E27FC236}">
                    <a16:creationId xmlns:a16="http://schemas.microsoft.com/office/drawing/2014/main" id="{0CC84DB3-D5D6-416F-B5A8-59B80BCEE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1034" y="3861398"/>
                <a:ext cx="548606" cy="616057"/>
              </a:xfrm>
              <a:prstGeom prst="rect">
                <a:avLst/>
              </a:prstGeom>
            </p:spPr>
          </p:pic>
        </p:grpSp>
        <p:grpSp>
          <p:nvGrpSpPr>
            <p:cNvPr id="47" name="Gruppieren 46">
              <a:extLst>
                <a:ext uri="{FF2B5EF4-FFF2-40B4-BE49-F238E27FC236}">
                  <a16:creationId xmlns:a16="http://schemas.microsoft.com/office/drawing/2014/main" id="{9AB88E72-84B7-4E6C-935E-8AF5159AF5D8}"/>
                </a:ext>
              </a:extLst>
            </p:cNvPr>
            <p:cNvGrpSpPr/>
            <p:nvPr/>
          </p:nvGrpSpPr>
          <p:grpSpPr>
            <a:xfrm>
              <a:off x="7050021" y="3921260"/>
              <a:ext cx="776930" cy="282036"/>
              <a:chOff x="7050021" y="3921260"/>
              <a:chExt cx="776930" cy="282036"/>
            </a:xfrm>
          </p:grpSpPr>
          <p:cxnSp>
            <p:nvCxnSpPr>
              <p:cNvPr id="45" name="Gerade Verbindung mit Pfeil 44">
                <a:extLst>
                  <a:ext uri="{FF2B5EF4-FFF2-40B4-BE49-F238E27FC236}">
                    <a16:creationId xmlns:a16="http://schemas.microsoft.com/office/drawing/2014/main" id="{B2E9F600-7679-4A58-B014-3455A954EC81}"/>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feld 45">
                <a:extLst>
                  <a:ext uri="{FF2B5EF4-FFF2-40B4-BE49-F238E27FC236}">
                    <a16:creationId xmlns:a16="http://schemas.microsoft.com/office/drawing/2014/main" id="{DE9E56F2-0AAE-490F-9051-37B1BD57BC95}"/>
                  </a:ext>
                </a:extLst>
              </p:cNvPr>
              <p:cNvSpPr txBox="1"/>
              <p:nvPr/>
            </p:nvSpPr>
            <p:spPr>
              <a:xfrm>
                <a:off x="7050021" y="3921260"/>
                <a:ext cx="776930" cy="282036"/>
              </a:xfrm>
              <a:prstGeom prst="rect">
                <a:avLst/>
              </a:prstGeom>
              <a:noFill/>
            </p:spPr>
            <p:txBody>
              <a:bodyPr wrap="square" rtlCol="0">
                <a:spAutoFit/>
              </a:bodyPr>
              <a:lstStyle/>
              <a:p>
                <a:r>
                  <a:rPr lang="de-DE" sz="900" dirty="0"/>
                  <a:t>Netzwerk</a:t>
                </a:r>
                <a:endParaRPr lang="de-DE" sz="1200" dirty="0"/>
              </a:p>
            </p:txBody>
          </p:sp>
        </p:grpSp>
        <p:grpSp>
          <p:nvGrpSpPr>
            <p:cNvPr id="54" name="Gruppieren 53">
              <a:extLst>
                <a:ext uri="{FF2B5EF4-FFF2-40B4-BE49-F238E27FC236}">
                  <a16:creationId xmlns:a16="http://schemas.microsoft.com/office/drawing/2014/main" id="{69B5C201-222D-4E09-B75B-5A8A0567CACA}"/>
                </a:ext>
              </a:extLst>
            </p:cNvPr>
            <p:cNvGrpSpPr/>
            <p:nvPr/>
          </p:nvGrpSpPr>
          <p:grpSpPr>
            <a:xfrm>
              <a:off x="7050020" y="5433238"/>
              <a:ext cx="776930" cy="282036"/>
              <a:chOff x="7050021" y="3921260"/>
              <a:chExt cx="776930" cy="282036"/>
            </a:xfrm>
          </p:grpSpPr>
          <p:cxnSp>
            <p:nvCxnSpPr>
              <p:cNvPr id="55" name="Gerade Verbindung mit Pfeil 54">
                <a:extLst>
                  <a:ext uri="{FF2B5EF4-FFF2-40B4-BE49-F238E27FC236}">
                    <a16:creationId xmlns:a16="http://schemas.microsoft.com/office/drawing/2014/main" id="{D1F25440-97DC-4DE2-92DB-FF33CBF8E94F}"/>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Textfeld 55">
                <a:extLst>
                  <a:ext uri="{FF2B5EF4-FFF2-40B4-BE49-F238E27FC236}">
                    <a16:creationId xmlns:a16="http://schemas.microsoft.com/office/drawing/2014/main" id="{A32AEFD0-C9C8-4F6D-8EC5-FA82D0298479}"/>
                  </a:ext>
                </a:extLst>
              </p:cNvPr>
              <p:cNvSpPr txBox="1"/>
              <p:nvPr/>
            </p:nvSpPr>
            <p:spPr>
              <a:xfrm>
                <a:off x="7050021" y="3921260"/>
                <a:ext cx="776930" cy="282036"/>
              </a:xfrm>
              <a:prstGeom prst="rect">
                <a:avLst/>
              </a:prstGeom>
              <a:noFill/>
            </p:spPr>
            <p:txBody>
              <a:bodyPr wrap="square" rtlCol="0">
                <a:spAutoFit/>
              </a:bodyPr>
              <a:lstStyle/>
              <a:p>
                <a:r>
                  <a:rPr lang="de-DE" sz="900" dirty="0"/>
                  <a:t>USB-Bus</a:t>
                </a:r>
                <a:endParaRPr lang="de-DE" sz="1200" dirty="0"/>
              </a:p>
            </p:txBody>
          </p:sp>
        </p:grpSp>
        <p:grpSp>
          <p:nvGrpSpPr>
            <p:cNvPr id="61" name="Gruppieren 60">
              <a:extLst>
                <a:ext uri="{FF2B5EF4-FFF2-40B4-BE49-F238E27FC236}">
                  <a16:creationId xmlns:a16="http://schemas.microsoft.com/office/drawing/2014/main" id="{33F41E1D-6D4E-4AE6-B7E5-72F2FF79E034}"/>
                </a:ext>
              </a:extLst>
            </p:cNvPr>
            <p:cNvGrpSpPr/>
            <p:nvPr/>
          </p:nvGrpSpPr>
          <p:grpSpPr>
            <a:xfrm>
              <a:off x="7876956" y="4833779"/>
              <a:ext cx="3151163" cy="1429786"/>
              <a:chOff x="7876956" y="4833779"/>
              <a:chExt cx="3151163" cy="1429786"/>
            </a:xfrm>
          </p:grpSpPr>
          <p:sp>
            <p:nvSpPr>
              <p:cNvPr id="52" name="Textfeld 51">
                <a:extLst>
                  <a:ext uri="{FF2B5EF4-FFF2-40B4-BE49-F238E27FC236}">
                    <a16:creationId xmlns:a16="http://schemas.microsoft.com/office/drawing/2014/main" id="{A746C010-5C16-4EB2-8444-E737F6792292}"/>
                  </a:ext>
                </a:extLst>
              </p:cNvPr>
              <p:cNvSpPr txBox="1"/>
              <p:nvPr/>
            </p:nvSpPr>
            <p:spPr>
              <a:xfrm>
                <a:off x="8157056" y="4833779"/>
                <a:ext cx="2490952" cy="276999"/>
              </a:xfrm>
              <a:prstGeom prst="rect">
                <a:avLst/>
              </a:prstGeom>
              <a:noFill/>
            </p:spPr>
            <p:txBody>
              <a:bodyPr wrap="square" rtlCol="0">
                <a:spAutoFit/>
              </a:bodyPr>
              <a:lstStyle/>
              <a:p>
                <a:pPr algn="ctr"/>
                <a:r>
                  <a:rPr lang="de-DE" sz="1200" dirty="0"/>
                  <a:t>Weitere Sensorik</a:t>
                </a:r>
              </a:p>
            </p:txBody>
          </p:sp>
          <p:sp>
            <p:nvSpPr>
              <p:cNvPr id="53" name="Rechteck: abgerundete Ecken 52">
                <a:extLst>
                  <a:ext uri="{FF2B5EF4-FFF2-40B4-BE49-F238E27FC236}">
                    <a16:creationId xmlns:a16="http://schemas.microsoft.com/office/drawing/2014/main" id="{903362FD-6437-4A94-9F74-9CC86DB7A7FC}"/>
                  </a:ext>
                </a:extLst>
              </p:cNvPr>
              <p:cNvSpPr/>
              <p:nvPr/>
            </p:nvSpPr>
            <p:spPr>
              <a:xfrm>
                <a:off x="7876956" y="5110778"/>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pic>
            <p:nvPicPr>
              <p:cNvPr id="49" name="Grafik 48">
                <a:extLst>
                  <a:ext uri="{FF2B5EF4-FFF2-40B4-BE49-F238E27FC236}">
                    <a16:creationId xmlns:a16="http://schemas.microsoft.com/office/drawing/2014/main" id="{432CA734-AD34-4753-A7EE-93F7F05F9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0130" y="5262413"/>
                <a:ext cx="849515" cy="849515"/>
              </a:xfrm>
              <a:prstGeom prst="rect">
                <a:avLst/>
              </a:prstGeom>
            </p:spPr>
          </p:pic>
          <p:pic>
            <p:nvPicPr>
              <p:cNvPr id="59" name="Grafik 58">
                <a:extLst>
                  <a:ext uri="{FF2B5EF4-FFF2-40B4-BE49-F238E27FC236}">
                    <a16:creationId xmlns:a16="http://schemas.microsoft.com/office/drawing/2014/main" id="{61521181-AF2F-4DE9-89DE-DEB7C4CF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519" y="5261570"/>
                <a:ext cx="849515" cy="849515"/>
              </a:xfrm>
              <a:prstGeom prst="rect">
                <a:avLst/>
              </a:prstGeom>
            </p:spPr>
          </p:pic>
          <p:pic>
            <p:nvPicPr>
              <p:cNvPr id="51" name="Grafik 50">
                <a:extLst>
                  <a:ext uri="{FF2B5EF4-FFF2-40B4-BE49-F238E27FC236}">
                    <a16:creationId xmlns:a16="http://schemas.microsoft.com/office/drawing/2014/main" id="{6A56C8E1-D6A7-4772-8EB8-0BAF7AC17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310" y="5521189"/>
                <a:ext cx="760632" cy="364998"/>
              </a:xfrm>
              <a:prstGeom prst="rect">
                <a:avLst/>
              </a:prstGeom>
            </p:spPr>
          </p:pic>
        </p:grpSp>
        <p:grpSp>
          <p:nvGrpSpPr>
            <p:cNvPr id="562" name="Gruppieren 561">
              <a:extLst>
                <a:ext uri="{FF2B5EF4-FFF2-40B4-BE49-F238E27FC236}">
                  <a16:creationId xmlns:a16="http://schemas.microsoft.com/office/drawing/2014/main" id="{7F0C04AB-DB0F-4653-9AE7-353101EA1A2A}"/>
                </a:ext>
              </a:extLst>
            </p:cNvPr>
            <p:cNvGrpSpPr/>
            <p:nvPr/>
          </p:nvGrpSpPr>
          <p:grpSpPr>
            <a:xfrm>
              <a:off x="4315044" y="1779631"/>
              <a:ext cx="2617296" cy="4483934"/>
              <a:chOff x="4315044" y="1779631"/>
              <a:chExt cx="2617296" cy="4483934"/>
            </a:xfrm>
          </p:grpSpPr>
          <p:sp>
            <p:nvSpPr>
              <p:cNvPr id="2" name="Rechteck: abgerundete Ecken 1">
                <a:extLst>
                  <a:ext uri="{FF2B5EF4-FFF2-40B4-BE49-F238E27FC236}">
                    <a16:creationId xmlns:a16="http://schemas.microsoft.com/office/drawing/2014/main" id="{BFDEA097-090F-4802-9914-93E1C53920AF}"/>
                  </a:ext>
                </a:extLst>
              </p:cNvPr>
              <p:cNvSpPr/>
              <p:nvPr/>
            </p:nvSpPr>
            <p:spPr>
              <a:xfrm>
                <a:off x="4315044" y="2063379"/>
                <a:ext cx="2617296" cy="4200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grpSp>
            <p:nvGrpSpPr>
              <p:cNvPr id="43" name="Gruppieren 42">
                <a:extLst>
                  <a:ext uri="{FF2B5EF4-FFF2-40B4-BE49-F238E27FC236}">
                    <a16:creationId xmlns:a16="http://schemas.microsoft.com/office/drawing/2014/main" id="{1696677D-CF64-4076-876A-A0ACBD4816B7}"/>
                  </a:ext>
                </a:extLst>
              </p:cNvPr>
              <p:cNvGrpSpPr/>
              <p:nvPr/>
            </p:nvGrpSpPr>
            <p:grpSpPr>
              <a:xfrm>
                <a:off x="5693041" y="2393057"/>
                <a:ext cx="1014868" cy="454471"/>
                <a:chOff x="5693041" y="2393057"/>
                <a:chExt cx="1014868" cy="454471"/>
              </a:xfrm>
            </p:grpSpPr>
            <p:pic>
              <p:nvPicPr>
                <p:cNvPr id="24" name="Grafik 23" descr="Ein Bild, das Kette enthält.&#10;&#10;Automatisch generierte Beschreibung">
                  <a:extLst>
                    <a:ext uri="{FF2B5EF4-FFF2-40B4-BE49-F238E27FC236}">
                      <a16:creationId xmlns:a16="http://schemas.microsoft.com/office/drawing/2014/main" id="{19E181D8-E96E-4C5F-A8F6-C5B1D495F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807" y="2393057"/>
                  <a:ext cx="965336" cy="176519"/>
                </a:xfrm>
                <a:prstGeom prst="rect">
                  <a:avLst/>
                </a:prstGeom>
              </p:spPr>
            </p:pic>
            <p:sp>
              <p:nvSpPr>
                <p:cNvPr id="20" name="Textfeld 19">
                  <a:extLst>
                    <a:ext uri="{FF2B5EF4-FFF2-40B4-BE49-F238E27FC236}">
                      <a16:creationId xmlns:a16="http://schemas.microsoft.com/office/drawing/2014/main" id="{A3390EE0-6788-4015-A4E9-147676AF7120}"/>
                    </a:ext>
                  </a:extLst>
                </p:cNvPr>
                <p:cNvSpPr txBox="1"/>
                <p:nvPr/>
              </p:nvSpPr>
              <p:spPr>
                <a:xfrm>
                  <a:off x="5693041" y="2570529"/>
                  <a:ext cx="1014868" cy="276999"/>
                </a:xfrm>
                <a:prstGeom prst="rect">
                  <a:avLst/>
                </a:prstGeom>
                <a:noFill/>
              </p:spPr>
              <p:txBody>
                <a:bodyPr wrap="square" rtlCol="0">
                  <a:spAutoFit/>
                </a:bodyPr>
                <a:lstStyle/>
                <a:p>
                  <a:pPr algn="ctr"/>
                  <a:r>
                    <a:rPr lang="de-DE" sz="1200" dirty="0">
                      <a:latin typeface="Arial Black" panose="020B0A04020102020204" pitchFamily="34" charset="0"/>
                    </a:rPr>
                    <a:t>Client</a:t>
                  </a:r>
                </a:p>
              </p:txBody>
            </p:sp>
          </p:grpSp>
          <p:sp>
            <p:nvSpPr>
              <p:cNvPr id="31" name="Textfeld 30">
                <a:extLst>
                  <a:ext uri="{FF2B5EF4-FFF2-40B4-BE49-F238E27FC236}">
                    <a16:creationId xmlns:a16="http://schemas.microsoft.com/office/drawing/2014/main" id="{B3DDED1C-C8BC-447C-989D-5696DA22959D}"/>
                  </a:ext>
                </a:extLst>
              </p:cNvPr>
              <p:cNvSpPr txBox="1"/>
              <p:nvPr/>
            </p:nvSpPr>
            <p:spPr>
              <a:xfrm>
                <a:off x="4378073" y="1779631"/>
                <a:ext cx="2490952" cy="276999"/>
              </a:xfrm>
              <a:prstGeom prst="rect">
                <a:avLst/>
              </a:prstGeom>
              <a:noFill/>
            </p:spPr>
            <p:txBody>
              <a:bodyPr wrap="square" rtlCol="0">
                <a:spAutoFit/>
              </a:bodyPr>
              <a:lstStyle/>
              <a:p>
                <a:pPr algn="ctr"/>
                <a:r>
                  <a:rPr lang="de-DE" sz="1200" dirty="0"/>
                  <a:t>Datenerfassungs-PC</a:t>
                </a:r>
              </a:p>
            </p:txBody>
          </p:sp>
          <p:pic>
            <p:nvPicPr>
              <p:cNvPr id="30" name="Grafik 29">
                <a:extLst>
                  <a:ext uri="{FF2B5EF4-FFF2-40B4-BE49-F238E27FC236}">
                    <a16:creationId xmlns:a16="http://schemas.microsoft.com/office/drawing/2014/main" id="{A9430105-AB9C-4285-A77E-4BBCFFA650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927" y="2133738"/>
                <a:ext cx="1165488" cy="989379"/>
              </a:xfrm>
              <a:prstGeom prst="rect">
                <a:avLst/>
              </a:prstGeom>
            </p:spPr>
          </p:pic>
          <p:grpSp>
            <p:nvGrpSpPr>
              <p:cNvPr id="558" name="Gruppieren 557">
                <a:extLst>
                  <a:ext uri="{FF2B5EF4-FFF2-40B4-BE49-F238E27FC236}">
                    <a16:creationId xmlns:a16="http://schemas.microsoft.com/office/drawing/2014/main" id="{AD667148-457D-47FB-AA94-F0A0AE10F928}"/>
                  </a:ext>
                </a:extLst>
              </p:cNvPr>
              <p:cNvGrpSpPr/>
              <p:nvPr/>
            </p:nvGrpSpPr>
            <p:grpSpPr>
              <a:xfrm>
                <a:off x="4863639" y="5248362"/>
                <a:ext cx="472412" cy="572947"/>
                <a:chOff x="1844008" y="2780882"/>
                <a:chExt cx="838200" cy="1016579"/>
              </a:xfrm>
            </p:grpSpPr>
            <p:sp>
              <p:nvSpPr>
                <p:cNvPr id="78" name="Rechteck 77">
                  <a:extLst>
                    <a:ext uri="{FF2B5EF4-FFF2-40B4-BE49-F238E27FC236}">
                      <a16:creationId xmlns:a16="http://schemas.microsoft.com/office/drawing/2014/main" id="{D0DF00D2-C56F-4923-A8A6-49A4E3393AE2}"/>
                    </a:ext>
                  </a:extLst>
                </p:cNvPr>
                <p:cNvSpPr/>
                <p:nvPr/>
              </p:nvSpPr>
              <p:spPr>
                <a:xfrm>
                  <a:off x="1844008" y="2780882"/>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1" name="Grafik 550">
                  <a:extLst>
                    <a:ext uri="{FF2B5EF4-FFF2-40B4-BE49-F238E27FC236}">
                      <a16:creationId xmlns:a16="http://schemas.microsoft.com/office/drawing/2014/main" id="{942D8AA0-C0EE-48B5-9D33-CE8440C6CE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8167" y="3017878"/>
                  <a:ext cx="526390" cy="502920"/>
                </a:xfrm>
                <a:prstGeom prst="rect">
                  <a:avLst/>
                </a:prstGeom>
              </p:spPr>
            </p:pic>
          </p:grpSp>
          <p:grpSp>
            <p:nvGrpSpPr>
              <p:cNvPr id="557" name="Gruppieren 556">
                <a:extLst>
                  <a:ext uri="{FF2B5EF4-FFF2-40B4-BE49-F238E27FC236}">
                    <a16:creationId xmlns:a16="http://schemas.microsoft.com/office/drawing/2014/main" id="{8C2EEAF2-6E52-42B6-B556-E9525A118DDD}"/>
                  </a:ext>
                </a:extLst>
              </p:cNvPr>
              <p:cNvGrpSpPr/>
              <p:nvPr/>
            </p:nvGrpSpPr>
            <p:grpSpPr>
              <a:xfrm>
                <a:off x="5368226" y="5248362"/>
                <a:ext cx="510646" cy="572947"/>
                <a:chOff x="709031" y="2824163"/>
                <a:chExt cx="906038" cy="1016579"/>
              </a:xfrm>
            </p:grpSpPr>
            <p:sp>
              <p:nvSpPr>
                <p:cNvPr id="556" name="Rechteck 555">
                  <a:extLst>
                    <a:ext uri="{FF2B5EF4-FFF2-40B4-BE49-F238E27FC236}">
                      <a16:creationId xmlns:a16="http://schemas.microsoft.com/office/drawing/2014/main" id="{0F0401A8-817A-475A-A2A9-DE255A039568}"/>
                    </a:ext>
                  </a:extLst>
                </p:cNvPr>
                <p:cNvSpPr/>
                <p:nvPr/>
              </p:nvSpPr>
              <p:spPr>
                <a:xfrm>
                  <a:off x="742950" y="2824163"/>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3" name="Grafik 552">
                  <a:extLst>
                    <a:ext uri="{FF2B5EF4-FFF2-40B4-BE49-F238E27FC236}">
                      <a16:creationId xmlns:a16="http://schemas.microsoft.com/office/drawing/2014/main" id="{AE567567-51FE-4632-BEE3-F745DC2607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031" y="3103215"/>
                  <a:ext cx="906038" cy="407717"/>
                </a:xfrm>
                <a:prstGeom prst="rect">
                  <a:avLst/>
                </a:prstGeom>
              </p:spPr>
            </p:pic>
          </p:grpSp>
          <p:grpSp>
            <p:nvGrpSpPr>
              <p:cNvPr id="559" name="Gruppieren 558">
                <a:extLst>
                  <a:ext uri="{FF2B5EF4-FFF2-40B4-BE49-F238E27FC236}">
                    <a16:creationId xmlns:a16="http://schemas.microsoft.com/office/drawing/2014/main" id="{AAD0ADC9-D7D1-4E9B-9917-A51A3BE4469F}"/>
                  </a:ext>
                </a:extLst>
              </p:cNvPr>
              <p:cNvGrpSpPr/>
              <p:nvPr/>
            </p:nvGrpSpPr>
            <p:grpSpPr>
              <a:xfrm>
                <a:off x="5906645" y="5247432"/>
                <a:ext cx="472412" cy="572947"/>
                <a:chOff x="1286387" y="3910179"/>
                <a:chExt cx="838200" cy="1016579"/>
              </a:xfrm>
            </p:grpSpPr>
            <p:sp>
              <p:nvSpPr>
                <p:cNvPr id="77" name="Rechteck 76">
                  <a:extLst>
                    <a:ext uri="{FF2B5EF4-FFF2-40B4-BE49-F238E27FC236}">
                      <a16:creationId xmlns:a16="http://schemas.microsoft.com/office/drawing/2014/main" id="{4844C7CA-5C4F-40DE-800A-298BB685CE66}"/>
                    </a:ext>
                  </a:extLst>
                </p:cNvPr>
                <p:cNvSpPr/>
                <p:nvPr/>
              </p:nvSpPr>
              <p:spPr>
                <a:xfrm>
                  <a:off x="1286387" y="3910179"/>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5" name="Grafik 554">
                  <a:extLst>
                    <a:ext uri="{FF2B5EF4-FFF2-40B4-BE49-F238E27FC236}">
                      <a16:creationId xmlns:a16="http://schemas.microsoft.com/office/drawing/2014/main" id="{ECFA31D6-8D54-432D-B933-3887BCD437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2360" y="4075815"/>
                  <a:ext cx="527617" cy="671714"/>
                </a:xfrm>
                <a:prstGeom prst="rect">
                  <a:avLst/>
                </a:prstGeom>
              </p:spPr>
            </p:pic>
          </p:grpSp>
          <p:sp>
            <p:nvSpPr>
              <p:cNvPr id="82" name="Textfeld 81">
                <a:extLst>
                  <a:ext uri="{FF2B5EF4-FFF2-40B4-BE49-F238E27FC236}">
                    <a16:creationId xmlns:a16="http://schemas.microsoft.com/office/drawing/2014/main" id="{9408D9CD-F624-4588-9F58-AB7AD3A12B10}"/>
                  </a:ext>
                </a:extLst>
              </p:cNvPr>
              <p:cNvSpPr txBox="1"/>
              <p:nvPr/>
            </p:nvSpPr>
            <p:spPr>
              <a:xfrm>
                <a:off x="4503518" y="4951998"/>
                <a:ext cx="2278758" cy="319641"/>
              </a:xfrm>
              <a:prstGeom prst="rect">
                <a:avLst/>
              </a:prstGeom>
              <a:noFill/>
            </p:spPr>
            <p:txBody>
              <a:bodyPr wrap="square" rtlCol="0">
                <a:spAutoFit/>
              </a:bodyPr>
              <a:lstStyle/>
              <a:p>
                <a:pPr algn="ctr"/>
                <a:r>
                  <a:rPr lang="de-DE" sz="1050" dirty="0"/>
                  <a:t>Mehrere Export Formate</a:t>
                </a:r>
              </a:p>
            </p:txBody>
          </p:sp>
          <p:pic>
            <p:nvPicPr>
              <p:cNvPr id="561" name="Grafik 560">
                <a:extLst>
                  <a:ext uri="{FF2B5EF4-FFF2-40B4-BE49-F238E27FC236}">
                    <a16:creationId xmlns:a16="http://schemas.microsoft.com/office/drawing/2014/main" id="{FAE8A7BA-EFC0-4EB8-9540-BBF56112F1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4444" y="3746801"/>
                <a:ext cx="1400383" cy="1152787"/>
              </a:xfrm>
              <a:prstGeom prst="rect">
                <a:avLst/>
              </a:prstGeom>
            </p:spPr>
          </p:pic>
          <p:sp>
            <p:nvSpPr>
              <p:cNvPr id="85" name="Textfeld 84">
                <a:extLst>
                  <a:ext uri="{FF2B5EF4-FFF2-40B4-BE49-F238E27FC236}">
                    <a16:creationId xmlns:a16="http://schemas.microsoft.com/office/drawing/2014/main" id="{F2FC8BBB-82F6-4362-9B6D-BEFFDDC99901}"/>
                  </a:ext>
                </a:extLst>
              </p:cNvPr>
              <p:cNvSpPr txBox="1"/>
              <p:nvPr/>
            </p:nvSpPr>
            <p:spPr>
              <a:xfrm>
                <a:off x="4564239" y="3272843"/>
                <a:ext cx="2118907" cy="526468"/>
              </a:xfrm>
              <a:prstGeom prst="rect">
                <a:avLst/>
              </a:prstGeom>
              <a:noFill/>
            </p:spPr>
            <p:txBody>
              <a:bodyPr wrap="square" rtlCol="0">
                <a:spAutoFit/>
              </a:bodyPr>
              <a:lstStyle/>
              <a:p>
                <a:pPr algn="ctr"/>
                <a:r>
                  <a:rPr lang="de-DE" sz="1050" dirty="0"/>
                  <a:t>Programm zur Datenaufzeichnung</a:t>
                </a:r>
              </a:p>
            </p:txBody>
          </p:sp>
        </p:grpSp>
      </p:grpSp>
      <p:sp>
        <p:nvSpPr>
          <p:cNvPr id="89" name="TextShape 6">
            <a:extLst>
              <a:ext uri="{FF2B5EF4-FFF2-40B4-BE49-F238E27FC236}">
                <a16:creationId xmlns:a16="http://schemas.microsoft.com/office/drawing/2014/main" id="{2934D24C-8E06-4AFA-AA68-AAD0CB6B3469}"/>
              </a:ext>
            </a:extLst>
          </p:cNvPr>
          <p:cNvSpPr txBox="1"/>
          <p:nvPr/>
        </p:nvSpPr>
        <p:spPr>
          <a:xfrm>
            <a:off x="195604" y="959040"/>
            <a:ext cx="6188680"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pc="-1" dirty="0">
                <a:solidFill>
                  <a:srgbClr val="000000"/>
                </a:solidFill>
                <a:latin typeface="Calibri"/>
              </a:rPr>
              <a:t>Ziele:</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Datenerfassung der Maschinengrößen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Einbinden weiterer Sensorik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Einfaches Programm zur Datenaufzeichnung</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Export der Daten in mehrere gängige Formate</a:t>
            </a:r>
          </a:p>
          <a:p>
            <a:pPr marL="286110" indent="-285750">
              <a:lnSpc>
                <a:spcPts val="2401"/>
              </a:lnSpc>
              <a:buClr>
                <a:srgbClr val="000000"/>
              </a:buClr>
              <a:buFont typeface="Arial" panose="020B0604020202020204" pitchFamily="34" charset="0"/>
              <a:buChar char="•"/>
              <a:tabLst>
                <a:tab pos="0" algn="l"/>
              </a:tabLst>
            </a:pPr>
            <a:endParaRPr lang="de-DE" spc="-1" dirty="0">
              <a:solidFill>
                <a:srgbClr val="000000"/>
              </a:solidFill>
            </a:endParaRPr>
          </a:p>
          <a:p>
            <a:pPr marL="286110" indent="-285750">
              <a:lnSpc>
                <a:spcPts val="2401"/>
              </a:lnSpc>
              <a:buClr>
                <a:srgbClr val="000000"/>
              </a:buClr>
              <a:buFont typeface="Arial" panose="020B0604020202020204" pitchFamily="34" charset="0"/>
              <a:buChar char="•"/>
              <a:tabLst>
                <a:tab pos="0" algn="l"/>
              </a:tabLst>
            </a:pPr>
            <a:endParaRPr lang="de-DE" spc="-1" dirty="0">
              <a:solidFill>
                <a:srgbClr val="000000"/>
              </a:solidFill>
            </a:endParaRPr>
          </a:p>
          <a:p>
            <a:pPr marL="360">
              <a:lnSpc>
                <a:spcPts val="2401"/>
              </a:lnSpc>
              <a:buClr>
                <a:srgbClr val="000000"/>
              </a:buClr>
              <a:tabLst>
                <a:tab pos="0" algn="l"/>
              </a:tabLst>
            </a:pPr>
            <a:r>
              <a:rPr lang="de-DE" spc="-1" dirty="0">
                <a:solidFill>
                  <a:srgbClr val="000000"/>
                </a:solidFill>
              </a:rPr>
              <a:t>Geplante Umsetzung:</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Maschinendaten per OPC UA Server abfragen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Weitere Sensorik</a:t>
            </a:r>
          </a:p>
          <a:p>
            <a:pPr marL="743310" lvl="1" indent="-285750">
              <a:lnSpc>
                <a:spcPts val="2401"/>
              </a:lnSpc>
              <a:buClr>
                <a:srgbClr val="000000"/>
              </a:buClr>
              <a:buFont typeface="Arial" panose="020B0604020202020204" pitchFamily="34" charset="0"/>
              <a:buChar char="•"/>
              <a:tabLst>
                <a:tab pos="0" algn="l"/>
              </a:tabLst>
            </a:pPr>
            <a:r>
              <a:rPr lang="de-DE" spc="-1" dirty="0">
                <a:solidFill>
                  <a:srgbClr val="000000"/>
                </a:solidFill>
              </a:rPr>
              <a:t>Direkt an Datenerfassungs-PC</a:t>
            </a:r>
            <a:br>
              <a:rPr lang="de-DE" spc="-1" dirty="0">
                <a:solidFill>
                  <a:srgbClr val="000000"/>
                </a:solidFill>
              </a:rPr>
            </a:br>
            <a:r>
              <a:rPr lang="de-DE" spc="-1" dirty="0">
                <a:solidFill>
                  <a:srgbClr val="000000"/>
                </a:solidFill>
              </a:rPr>
              <a:t>mittels USB Messgeräten</a:t>
            </a:r>
          </a:p>
          <a:p>
            <a:pPr marL="743310" lvl="1" indent="-285750">
              <a:lnSpc>
                <a:spcPts val="2401"/>
              </a:lnSpc>
              <a:buClr>
                <a:srgbClr val="000000"/>
              </a:buClr>
              <a:buFont typeface="Arial" panose="020B0604020202020204" pitchFamily="34" charset="0"/>
              <a:buChar char="•"/>
              <a:tabLst>
                <a:tab pos="0" algn="l"/>
              </a:tabLst>
            </a:pPr>
            <a:r>
              <a:rPr lang="de-DE" spc="-1" dirty="0">
                <a:solidFill>
                  <a:srgbClr val="000000"/>
                </a:solidFill>
              </a:rPr>
              <a:t>Messgeräte an Kleinstcomputer </a:t>
            </a:r>
            <a:br>
              <a:rPr lang="de-DE" spc="-1" dirty="0">
                <a:solidFill>
                  <a:srgbClr val="000000"/>
                </a:solidFill>
              </a:rPr>
            </a:br>
            <a:r>
              <a:rPr lang="de-DE" spc="-1" dirty="0">
                <a:solidFill>
                  <a:srgbClr val="000000"/>
                </a:solidFill>
              </a:rPr>
              <a:t>mit eigenem OPC UA Server</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Programmumsetzung in Python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Export für </a:t>
            </a:r>
            <a:r>
              <a:rPr lang="de-DE" spc="-1" dirty="0" err="1">
                <a:solidFill>
                  <a:srgbClr val="000000"/>
                </a:solidFill>
              </a:rPr>
              <a:t>Matlab</a:t>
            </a:r>
            <a:r>
              <a:rPr lang="de-DE" spc="-1" dirty="0">
                <a:solidFill>
                  <a:srgbClr val="000000"/>
                </a:solidFill>
              </a:rPr>
              <a:t>, Python </a:t>
            </a:r>
            <a:r>
              <a:rPr lang="de-DE" spc="-1" dirty="0" err="1">
                <a:solidFill>
                  <a:srgbClr val="000000"/>
                </a:solidFill>
              </a:rPr>
              <a:t>Numpy</a:t>
            </a:r>
            <a:r>
              <a:rPr lang="de-DE" spc="-1" dirty="0">
                <a:solidFill>
                  <a:srgbClr val="000000"/>
                </a:solidFill>
              </a:rPr>
              <a:t> und als CSV Datei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6">
            <a:extLst>
              <a:ext uri="{FF2B5EF4-FFF2-40B4-BE49-F238E27FC236}">
                <a16:creationId xmlns:a16="http://schemas.microsoft.com/office/drawing/2014/main" id="{E9EB9931-6BF3-4789-807D-1BB48881CD1A}"/>
              </a:ext>
            </a:extLst>
          </p:cNvPr>
          <p:cNvSpPr txBox="1"/>
          <p:nvPr/>
        </p:nvSpPr>
        <p:spPr>
          <a:xfrm>
            <a:off x="195604" y="959040"/>
            <a:ext cx="5966839"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Spritzgießprozess</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Grundlegende Modellvorstellung (Hopmann et al. 2013):</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Prozess kann prinzipiell durch zwei verbundene Druckkammern beschrieben werden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Alle Zustände hängen von den obigen Prozessgrößen ab</a:t>
            </a:r>
          </a:p>
          <a:p>
            <a:pPr marL="285840" indent="-285480">
              <a:lnSpc>
                <a:spcPts val="2401"/>
              </a:lnSpc>
              <a:buClr>
                <a:srgbClr val="000000"/>
              </a:buClr>
              <a:buFont typeface="Arial"/>
              <a:buChar char="•"/>
              <a:tabLst>
                <a:tab pos="0" algn="l"/>
              </a:tabLst>
            </a:pPr>
            <a:r>
              <a:rPr lang="de-DE" spc="-1" dirty="0">
                <a:solidFill>
                  <a:srgbClr val="000000"/>
                </a:solidFill>
                <a:latin typeface="Calibri"/>
              </a:rPr>
              <a:t>Physikalische Beschreibung aller Phänomene (Materialschwund, Wärmeübergang, Drücke aus </a:t>
            </a:r>
            <a:r>
              <a:rPr lang="de-DE" spc="-1" dirty="0" err="1">
                <a:solidFill>
                  <a:srgbClr val="000000"/>
                </a:solidFill>
                <a:latin typeface="Calibri"/>
              </a:rPr>
              <a:t>pvT</a:t>
            </a:r>
            <a:r>
              <a:rPr lang="de-DE" spc="-1" dirty="0">
                <a:solidFill>
                  <a:srgbClr val="000000"/>
                </a:solidFill>
                <a:latin typeface="Calibri"/>
              </a:rPr>
              <a:t>-Diagramm) extrem schwierig</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a:t>
            </a:r>
            <a:r>
              <a:rPr lang="de-DE" spc="-1" dirty="0">
                <a:solidFill>
                  <a:srgbClr val="000000"/>
                </a:solidFill>
                <a:latin typeface="Calibri"/>
              </a:rPr>
              <a:t>Datengetriebenes adaptives Prozessmodell</a:t>
            </a:r>
          </a:p>
        </p:txBody>
      </p:sp>
      <p:grpSp>
        <p:nvGrpSpPr>
          <p:cNvPr id="17" name="Gruppieren 16">
            <a:extLst>
              <a:ext uri="{FF2B5EF4-FFF2-40B4-BE49-F238E27FC236}">
                <a16:creationId xmlns:a16="http://schemas.microsoft.com/office/drawing/2014/main" id="{AF7C599A-C101-4B78-8B03-1A52EF40B454}"/>
              </a:ext>
            </a:extLst>
          </p:cNvPr>
          <p:cNvGrpSpPr/>
          <p:nvPr/>
        </p:nvGrpSpPr>
        <p:grpSpPr>
          <a:xfrm>
            <a:off x="768956" y="1133873"/>
            <a:ext cx="4506026" cy="2663700"/>
            <a:chOff x="768956" y="815040"/>
            <a:chExt cx="4506026" cy="2663700"/>
          </a:xfrm>
        </p:grpSpPr>
        <p:pic>
          <p:nvPicPr>
            <p:cNvPr id="11" name="Grafik 10">
              <a:extLst>
                <a:ext uri="{FF2B5EF4-FFF2-40B4-BE49-F238E27FC236}">
                  <a16:creationId xmlns:a16="http://schemas.microsoft.com/office/drawing/2014/main" id="{20495960-2CCF-4311-A465-70DC08C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56" y="1113120"/>
              <a:ext cx="4493127" cy="2365620"/>
            </a:xfrm>
            <a:prstGeom prst="rect">
              <a:avLst/>
            </a:prstGeom>
          </p:spPr>
        </p:pic>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9954119A-C183-453F-9191-812E37A030D2}"/>
                    </a:ext>
                  </a:extLst>
                </p:cNvPr>
                <p:cNvSpPr txBox="1"/>
                <p:nvPr/>
              </p:nvSpPr>
              <p:spPr>
                <a:xfrm>
                  <a:off x="2950289" y="2841349"/>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00" b="1" i="1" smtClean="0">
                            <a:latin typeface="Cambria Math" panose="02040503050406030204" pitchFamily="18" charset="0"/>
                            <a:cs typeface="Calibri" panose="020F0502020204030204" pitchFamily="34" charset="0"/>
                          </a:rPr>
                          <m:t>𝒛</m:t>
                        </m:r>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0" name="Textfeld 79">
                  <a:extLst>
                    <a:ext uri="{FF2B5EF4-FFF2-40B4-BE49-F238E27FC236}">
                      <a16:creationId xmlns:a16="http://schemas.microsoft.com/office/drawing/2014/main" id="{9954119A-C183-453F-9191-812E37A030D2}"/>
                    </a:ext>
                  </a:extLst>
                </p:cNvPr>
                <p:cNvSpPr txBox="1">
                  <a:spLocks noRot="1" noChangeAspect="1" noMove="1" noResize="1" noEditPoints="1" noAdjustHandles="1" noChangeArrowheads="1" noChangeShapeType="1" noTextEdit="1"/>
                </p:cNvSpPr>
                <p:nvPr/>
              </p:nvSpPr>
              <p:spPr>
                <a:xfrm>
                  <a:off x="2950289" y="2841349"/>
                  <a:ext cx="577808" cy="492443"/>
                </a:xfrm>
                <a:prstGeom prst="rect">
                  <a:avLst/>
                </a:prstGeom>
                <a:blipFill>
                  <a:blip r:embed="rId4"/>
                  <a:stretch>
                    <a:fillRect b="-4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Google Shape;100;p14">
                  <a:extLst>
                    <a:ext uri="{FF2B5EF4-FFF2-40B4-BE49-F238E27FC236}">
                      <a16:creationId xmlns:a16="http://schemas.microsoft.com/office/drawing/2014/main" id="{9464516E-24CD-40D3-A314-2C864B532955}"/>
                    </a:ext>
                  </a:extLst>
                </p:cNvPr>
                <p:cNvSpPr txBox="1"/>
                <p:nvPr/>
              </p:nvSpPr>
              <p:spPr>
                <a:xfrm>
                  <a:off x="4320143" y="2029024"/>
                  <a:ext cx="600838" cy="26034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2" name="Google Shape;100;p14">
                  <a:extLst>
                    <a:ext uri="{FF2B5EF4-FFF2-40B4-BE49-F238E27FC236}">
                      <a16:creationId xmlns:a16="http://schemas.microsoft.com/office/drawing/2014/main" id="{9464516E-24CD-40D3-A314-2C864B532955}"/>
                    </a:ext>
                  </a:extLst>
                </p:cNvPr>
                <p:cNvSpPr txBox="1">
                  <a:spLocks noRot="1" noChangeAspect="1" noMove="1" noResize="1" noEditPoints="1" noAdjustHandles="1" noChangeArrowheads="1" noChangeShapeType="1" noTextEdit="1"/>
                </p:cNvSpPr>
                <p:nvPr/>
              </p:nvSpPr>
              <p:spPr>
                <a:xfrm>
                  <a:off x="4320143" y="2029024"/>
                  <a:ext cx="600838" cy="260340"/>
                </a:xfrm>
                <a:prstGeom prst="rect">
                  <a:avLst/>
                </a:prstGeom>
                <a:blipFill>
                  <a:blip r:embed="rId5"/>
                  <a:stretch>
                    <a:fillRect l="-11224" b="-697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100;p14">
                  <a:extLst>
                    <a:ext uri="{FF2B5EF4-FFF2-40B4-BE49-F238E27FC236}">
                      <a16:creationId xmlns:a16="http://schemas.microsoft.com/office/drawing/2014/main" id="{3582639C-D2B7-40B3-B336-FDA356D0FEFB}"/>
                    </a:ext>
                  </a:extLst>
                </p:cNvPr>
                <p:cNvSpPr txBox="1"/>
                <p:nvPr/>
              </p:nvSpPr>
              <p:spPr>
                <a:xfrm>
                  <a:off x="2919337" y="2197218"/>
                  <a:ext cx="608760" cy="50292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𝒁𝒚𝒍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𝒁𝒚𝒍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3" name="Google Shape;100;p14">
                  <a:extLst>
                    <a:ext uri="{FF2B5EF4-FFF2-40B4-BE49-F238E27FC236}">
                      <a16:creationId xmlns:a16="http://schemas.microsoft.com/office/drawing/2014/main" id="{3582639C-D2B7-40B3-B336-FDA356D0FEFB}"/>
                    </a:ext>
                  </a:extLst>
                </p:cNvPr>
                <p:cNvSpPr txBox="1">
                  <a:spLocks noRot="1" noChangeAspect="1" noMove="1" noResize="1" noEditPoints="1" noAdjustHandles="1" noChangeArrowheads="1" noChangeShapeType="1" noTextEdit="1"/>
                </p:cNvSpPr>
                <p:nvPr/>
              </p:nvSpPr>
              <p:spPr>
                <a:xfrm>
                  <a:off x="2919337" y="2197218"/>
                  <a:ext cx="608760" cy="502920"/>
                </a:xfrm>
                <a:prstGeom prst="rect">
                  <a:avLst/>
                </a:prstGeom>
                <a:blipFill>
                  <a:blip r:embed="rId6"/>
                  <a:stretch>
                    <a:fillRect l="-11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100;p14">
                  <a:extLst>
                    <a:ext uri="{FF2B5EF4-FFF2-40B4-BE49-F238E27FC236}">
                      <a16:creationId xmlns:a16="http://schemas.microsoft.com/office/drawing/2014/main" id="{CCEBAB38-8B73-4ACF-BD2B-0E5414D481E7}"/>
                    </a:ext>
                  </a:extLst>
                </p:cNvPr>
                <p:cNvSpPr txBox="1"/>
                <p:nvPr/>
              </p:nvSpPr>
              <p:spPr>
                <a:xfrm>
                  <a:off x="1632165" y="2201189"/>
                  <a:ext cx="596160" cy="437102"/>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𝒑</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𝑻</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sz="1300" b="1" dirty="0">
                    <a:latin typeface="Calibri" panose="020F0502020204030204" pitchFamily="34" charset="0"/>
                    <a:cs typeface="Calibri" panose="020F0502020204030204" pitchFamily="34" charset="0"/>
                  </a:endParaRPr>
                </a:p>
              </p:txBody>
            </p:sp>
          </mc:Choice>
          <mc:Fallback xmlns="">
            <p:sp>
              <p:nvSpPr>
                <p:cNvPr id="85" name="Google Shape;100;p14">
                  <a:extLst>
                    <a:ext uri="{FF2B5EF4-FFF2-40B4-BE49-F238E27FC236}">
                      <a16:creationId xmlns:a16="http://schemas.microsoft.com/office/drawing/2014/main" id="{CCEBAB38-8B73-4ACF-BD2B-0E5414D481E7}"/>
                    </a:ext>
                  </a:extLst>
                </p:cNvPr>
                <p:cNvSpPr txBox="1">
                  <a:spLocks noRot="1" noChangeAspect="1" noMove="1" noResize="1" noEditPoints="1" noAdjustHandles="1" noChangeArrowheads="1" noChangeShapeType="1" noTextEdit="1"/>
                </p:cNvSpPr>
                <p:nvPr/>
              </p:nvSpPr>
              <p:spPr>
                <a:xfrm>
                  <a:off x="1632165" y="2201189"/>
                  <a:ext cx="596160" cy="437102"/>
                </a:xfrm>
                <a:prstGeom prst="rect">
                  <a:avLst/>
                </a:prstGeom>
                <a:blipFill>
                  <a:blip r:embed="rId7"/>
                  <a:stretch>
                    <a:fillRect l="-10204" r="-1020" b="-6944"/>
                  </a:stretch>
                </a:blipFill>
                <a:ln>
                  <a:noFill/>
                </a:ln>
              </p:spPr>
              <p:txBody>
                <a:bodyPr/>
                <a:lstStyle/>
                <a:p>
                  <a:r>
                    <a:rPr lang="en-GB">
                      <a:noFill/>
                    </a:rPr>
                    <a:t> </a:t>
                  </a:r>
                </a:p>
              </p:txBody>
            </p:sp>
          </mc:Fallback>
        </mc:AlternateContent>
        <p:sp>
          <p:nvSpPr>
            <p:cNvPr id="86" name="Google Shape;62;p14">
              <a:extLst>
                <a:ext uri="{FF2B5EF4-FFF2-40B4-BE49-F238E27FC236}">
                  <a16:creationId xmlns:a16="http://schemas.microsoft.com/office/drawing/2014/main" id="{BBB2A5A2-7C08-49CD-9BB9-FE4CD476DB2F}"/>
                </a:ext>
              </a:extLst>
            </p:cNvPr>
            <p:cNvSpPr/>
            <p:nvPr/>
          </p:nvSpPr>
          <p:spPr>
            <a:xfrm>
              <a:off x="4529511" y="1542242"/>
              <a:ext cx="745471" cy="32103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Regler</a:t>
              </a:r>
            </a:p>
          </p:txBody>
        </p: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60B309DF-A733-4A1E-A92E-E39F4CC551CC}"/>
                    </a:ext>
                  </a:extLst>
                </p:cNvPr>
                <p:cNvSpPr txBox="1"/>
                <p:nvPr/>
              </p:nvSpPr>
              <p:spPr>
                <a:xfrm>
                  <a:off x="4215453" y="815040"/>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𝒛</m:t>
                            </m:r>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 (</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7" name="Textfeld 86">
                  <a:extLst>
                    <a:ext uri="{FF2B5EF4-FFF2-40B4-BE49-F238E27FC236}">
                      <a16:creationId xmlns:a16="http://schemas.microsoft.com/office/drawing/2014/main" id="{60B309DF-A733-4A1E-A92E-E39F4CC551CC}"/>
                    </a:ext>
                  </a:extLst>
                </p:cNvPr>
                <p:cNvSpPr txBox="1">
                  <a:spLocks noRot="1" noChangeAspect="1" noMove="1" noResize="1" noEditPoints="1" noAdjustHandles="1" noChangeArrowheads="1" noChangeShapeType="1" noTextEdit="1"/>
                </p:cNvSpPr>
                <p:nvPr/>
              </p:nvSpPr>
              <p:spPr>
                <a:xfrm>
                  <a:off x="4215453" y="815040"/>
                  <a:ext cx="577808" cy="492443"/>
                </a:xfrm>
                <a:prstGeom prst="rect">
                  <a:avLst/>
                </a:prstGeom>
                <a:blipFill>
                  <a:blip r:embed="rId8"/>
                  <a:stretch>
                    <a:fillRect r="-26596" b="-4938"/>
                  </a:stretch>
                </a:blipFill>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7A8201A1-619D-4550-BF70-6906270CDF7F}"/>
                </a:ext>
              </a:extLst>
            </p:cNvPr>
            <p:cNvCxnSpPr>
              <a:cxnSpLocks/>
              <a:endCxn id="86" idx="0"/>
            </p:cNvCxnSpPr>
            <p:nvPr/>
          </p:nvCxnSpPr>
          <p:spPr>
            <a:xfrm>
              <a:off x="4902246" y="1153249"/>
              <a:ext cx="1" cy="388993"/>
            </a:xfrm>
            <a:prstGeom prst="straightConnector1">
              <a:avLst/>
            </a:prstGeom>
            <a:noFill/>
            <a:ln w="9525" cap="flat" cmpd="sng">
              <a:solidFill>
                <a:schemeClr val="dk2"/>
              </a:solidFill>
              <a:prstDash val="solid"/>
              <a:round/>
              <a:headEnd type="none" w="med" len="med"/>
              <a:tailEnd type="stealth" w="med" len="med"/>
            </a:ln>
          </p:spPr>
        </p:cxnSp>
        <p:cxnSp>
          <p:nvCxnSpPr>
            <p:cNvPr id="92" name="Google Shape;104;p14">
              <a:extLst>
                <a:ext uri="{FF2B5EF4-FFF2-40B4-BE49-F238E27FC236}">
                  <a16:creationId xmlns:a16="http://schemas.microsoft.com/office/drawing/2014/main" id="{4C98A03C-8322-4C9E-869F-2F123657DAD8}"/>
                </a:ext>
              </a:extLst>
            </p:cNvPr>
            <p:cNvCxnSpPr>
              <a:cxnSpLocks/>
              <a:stCxn id="86" idx="2"/>
            </p:cNvCxnSpPr>
            <p:nvPr/>
          </p:nvCxnSpPr>
          <p:spPr>
            <a:xfrm>
              <a:off x="4902247" y="1863272"/>
              <a:ext cx="0" cy="388993"/>
            </a:xfrm>
            <a:prstGeom prst="straightConnector1">
              <a:avLst/>
            </a:prstGeom>
            <a:noFill/>
            <a:ln w="9525" cap="flat" cmpd="sng">
              <a:solidFill>
                <a:schemeClr val="dk2"/>
              </a:solidFill>
              <a:prstDash val="solid"/>
              <a:round/>
              <a:headEnd type="none" w="med" len="med"/>
              <a:tailEnd type="stealth" w="med" len="med"/>
            </a:ln>
          </p:spPr>
        </p:cxnSp>
      </p:grpSp>
      <p:sp>
        <p:nvSpPr>
          <p:cNvPr id="294" name="CustomShape 59"/>
          <p:cNvSpPr/>
          <p:nvPr/>
        </p:nvSpPr>
        <p:spPr>
          <a:xfrm>
            <a:off x="1790603" y="189000"/>
            <a:ext cx="10969676" cy="5029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chorCtr="0">
            <a:noAutofit/>
          </a:bodyPr>
          <a:lstStyle/>
          <a:p>
            <a:pPr>
              <a:lnSpc>
                <a:spcPct val="100000"/>
              </a:lnSpc>
            </a:pPr>
            <a:r>
              <a:rPr lang="de-DE" sz="2800" b="1" spc="-1" dirty="0">
                <a:solidFill>
                  <a:srgbClr val="000000"/>
                </a:solidFill>
                <a:latin typeface="Calibri" panose="020F0502020204030204" pitchFamily="34" charset="0"/>
                <a:cs typeface="Calibri" panose="020F0502020204030204" pitchFamily="34" charset="0"/>
              </a:rPr>
              <a:t>Stand der Technik/Forschung – Optimierung des Spritzgießprozesses</a:t>
            </a:r>
            <a:endParaRPr lang="de-DE" sz="2800" b="0" strike="noStrike" spc="-1" dirty="0">
              <a:latin typeface="Calibri" panose="020F0502020204030204" pitchFamily="34" charset="0"/>
              <a:cs typeface="Calibri" panose="020F0502020204030204" pitchFamily="34" charset="0"/>
            </a:endParaRPr>
          </a:p>
        </p:txBody>
      </p:sp>
      <p:sp>
        <p:nvSpPr>
          <p:cNvPr id="296" name="TextShape 61"/>
          <p:cNvSpPr txBox="1"/>
          <p:nvPr/>
        </p:nvSpPr>
        <p:spPr>
          <a:xfrm>
            <a:off x="192240" y="6489000"/>
            <a:ext cx="1943280" cy="359640"/>
          </a:xfrm>
          <a:prstGeom prst="rect">
            <a:avLst/>
          </a:prstGeom>
          <a:noFill/>
          <a:ln>
            <a:noFill/>
          </a:ln>
        </p:spPr>
        <p:txBody>
          <a:bodyPr anchor="ctr">
            <a:noAutofit/>
          </a:bodyPr>
          <a:lstStyle/>
          <a:p>
            <a:pPr>
              <a:lnSpc>
                <a:spcPct val="100000"/>
              </a:lnSpc>
            </a:pPr>
            <a:fld id="{ABFA533B-C6D2-427A-A99A-53F3BABC0ED1}" type="datetime1">
              <a:rPr lang="de-DE" sz="1200" b="0" strike="noStrike" spc="-1">
                <a:solidFill>
                  <a:srgbClr val="8B8B8B"/>
                </a:solidFill>
                <a:latin typeface="Arial"/>
              </a:rPr>
              <a:t>26.01.2021</a:t>
            </a:fld>
            <a:endParaRPr lang="de-DE" sz="1200" b="0" strike="noStrike" spc="-1">
              <a:latin typeface="Times New Roman"/>
            </a:endParaRPr>
          </a:p>
        </p:txBody>
      </p:sp>
      <p:sp>
        <p:nvSpPr>
          <p:cNvPr id="297" name="TextShape 62"/>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072B7A86-7A04-4EE8-BD0A-46732F7ED38D}" type="slidenum">
              <a:rPr lang="de-DE" sz="1200" b="0" strike="noStrike" spc="-1">
                <a:solidFill>
                  <a:srgbClr val="8B8B8B"/>
                </a:solidFill>
                <a:latin typeface="Arial"/>
              </a:rPr>
              <a:t>24</a:t>
            </a:fld>
            <a:endParaRPr lang="de-DE" sz="1200" b="0" strike="noStrike" spc="-1">
              <a:latin typeface="Times New Roman"/>
            </a:endParaRPr>
          </a:p>
        </p:txBody>
      </p:sp>
      <p:sp>
        <p:nvSpPr>
          <p:cNvPr id="95" name="TextShape 6">
            <a:extLst>
              <a:ext uri="{FF2B5EF4-FFF2-40B4-BE49-F238E27FC236}">
                <a16:creationId xmlns:a16="http://schemas.microsoft.com/office/drawing/2014/main" id="{5E1AC4C0-6C85-4CFE-9AA6-8AC747D2EE00}"/>
              </a:ext>
            </a:extLst>
          </p:cNvPr>
          <p:cNvSpPr txBox="1"/>
          <p:nvPr/>
        </p:nvSpPr>
        <p:spPr>
          <a:xfrm>
            <a:off x="6123023" y="964620"/>
            <a:ext cx="5873373"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Modell für Bauteilqualität</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Stand der Technik: Ableitung einer Referenztrajektorie für den Bauteilinnendruck basierend auf dem </a:t>
            </a:r>
            <a:r>
              <a:rPr lang="de-DE" spc="-1" dirty="0" err="1">
                <a:solidFill>
                  <a:srgbClr val="000000"/>
                </a:solidFill>
                <a:latin typeface="Calibri"/>
              </a:rPr>
              <a:t>pvT</a:t>
            </a:r>
            <a:r>
              <a:rPr lang="de-DE" spc="-1" dirty="0">
                <a:solidFill>
                  <a:srgbClr val="000000"/>
                </a:solidFill>
                <a:latin typeface="Calibri"/>
              </a:rPr>
              <a:t>-Diagramm</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Aufwändig zu generieren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Berücksichtigt nur den Werkzeuginnendruck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Setzt konstante Materialeigenschaften voraus</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Maschine muss in der Lage sein den Bauteilinnendruck zu regeln</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Datengetriebenes adaptives Qualitätsmodell zur Bestimmung der Referenztrajektorien der Prozessgrößen</a:t>
            </a: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p:txBody>
      </p:sp>
      <p:pic>
        <p:nvPicPr>
          <p:cNvPr id="19" name="Grafik 18">
            <a:extLst>
              <a:ext uri="{FF2B5EF4-FFF2-40B4-BE49-F238E27FC236}">
                <a16:creationId xmlns:a16="http://schemas.microsoft.com/office/drawing/2014/main" id="{816B978E-8EDA-45D3-84D2-AFE4221F74CE}"/>
              </a:ext>
            </a:extLst>
          </p:cNvPr>
          <p:cNvPicPr>
            <a:picLocks noChangeAspect="1"/>
          </p:cNvPicPr>
          <p:nvPr/>
        </p:nvPicPr>
        <p:blipFill>
          <a:blip r:embed="rId9"/>
          <a:stretch>
            <a:fillRect/>
          </a:stretch>
        </p:blipFill>
        <p:spPr>
          <a:xfrm>
            <a:off x="7554099" y="1431953"/>
            <a:ext cx="3000344" cy="1934354"/>
          </a:xfrm>
          <a:prstGeom prst="rect">
            <a:avLst/>
          </a:prstGeom>
        </p:spPr>
      </p:pic>
      <p:sp>
        <p:nvSpPr>
          <p:cNvPr id="20" name="TextShape 3">
            <a:extLst>
              <a:ext uri="{FF2B5EF4-FFF2-40B4-BE49-F238E27FC236}">
                <a16:creationId xmlns:a16="http://schemas.microsoft.com/office/drawing/2014/main" id="{DAF74DAD-C3F7-4B01-BD03-4A01983EBBC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8D0B83D-37C0-4748-A6B4-2264C0487AA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1251335E-4066-4FDD-A1A5-5050DA6FCDAB}"/>
              </a:ext>
            </a:extLst>
          </p:cNvPr>
          <p:cNvSpPr>
            <a:spLocks noGrp="1"/>
          </p:cNvSpPr>
          <p:nvPr>
            <p:ph type="dt" idx="10"/>
          </p:nvPr>
        </p:nvSpPr>
        <p:spPr/>
        <p:txBody>
          <a:bodyPr/>
          <a:lstStyle/>
          <a:p>
            <a:pPr>
              <a:lnSpc>
                <a:spcPct val="100000"/>
              </a:lnSpc>
            </a:pPr>
            <a:fld id="{98D9677C-CE71-40D4-AF5F-302887DFDE9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BED1A6AE-7FC8-44B4-93D1-78506243511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24</a:t>
            </a:fld>
            <a:endParaRPr lang="de-DE"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120" y="981076"/>
            <a:ext cx="11807793" cy="819200"/>
          </a:xfrm>
        </p:spPr>
        <p:txBody>
          <a:bodyPr/>
          <a:lstStyle/>
          <a:p>
            <a:r>
              <a:rPr lang="de-DE" sz="1800" dirty="0"/>
              <a:t>Da die maschineninterne Regelung mitmodelliert werden muss, handelt es sich beim geregelten Spritzgießprozess um einen schaltenden Prozess</a:t>
            </a:r>
            <a:endParaRPr lang="en-GB" sz="18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 - Spritzgießprozess</a:t>
            </a:r>
            <a:endParaRPr lang="en-GB" sz="2800" b="1" dirty="0"/>
          </a:p>
        </p:txBody>
      </p:sp>
      <p:sp>
        <p:nvSpPr>
          <p:cNvPr id="30" name="Google Shape;101;p14">
            <a:extLst>
              <a:ext uri="{FF2B5EF4-FFF2-40B4-BE49-F238E27FC236}">
                <a16:creationId xmlns:a16="http://schemas.microsoft.com/office/drawing/2014/main" id="{FF3F041D-F90C-45A9-94F5-FBCFDD2E6E79}"/>
              </a:ext>
            </a:extLst>
          </p:cNvPr>
          <p:cNvSpPr txBox="1"/>
          <p:nvPr/>
        </p:nvSpPr>
        <p:spPr>
          <a:xfrm>
            <a:off x="6944416" y="2283508"/>
            <a:ext cx="701919" cy="4304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endParaRPr sz="1333"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1808067" y="3955307"/>
                <a:ext cx="232057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Modell Einspritzphase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𝑓</m:t>
                        </m:r>
                      </m:e>
                      <m:sub>
                        <m:r>
                          <a:rPr lang="de-DE" sz="1333" b="0" i="1" smtClean="0">
                            <a:latin typeface="Cambria Math" panose="02040503050406030204" pitchFamily="18" charset="0"/>
                            <a:cs typeface="Calibri" panose="020F0502020204030204" pitchFamily="34" charset="0"/>
                          </a:rPr>
                          <m:t>𝐸𝑖𝑛𝑠𝑝𝑟𝑖𝑡𝑧</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𝒘</m:t>
                        </m:r>
                      </m:e>
                      <m:sub>
                        <m:r>
                          <a:rPr lang="de-DE" sz="1333" i="1">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ea typeface="Cambria Math" panose="02040503050406030204" pitchFamily="18" charset="0"/>
                        <a:cs typeface="Calibri" panose="020F0502020204030204" pitchFamily="34" charset="0"/>
                      </a:rPr>
                      <m:t>𝜽</m:t>
                    </m:r>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1808067" y="3955307"/>
                <a:ext cx="2320573"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Google Shape;62;p14">
                <a:extLst>
                  <a:ext uri="{FF2B5EF4-FFF2-40B4-BE49-F238E27FC236}">
                    <a16:creationId xmlns:a16="http://schemas.microsoft.com/office/drawing/2014/main" id="{3C08D695-594D-4EE4-B0E5-1D5180C462E7}"/>
                  </a:ext>
                </a:extLst>
              </p:cNvPr>
              <p:cNvSpPr/>
              <p:nvPr/>
            </p:nvSpPr>
            <p:spPr>
              <a:xfrm>
                <a:off x="6944416" y="3955307"/>
                <a:ext cx="2476650"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Modell Nachdruckphase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𝑓</m:t>
                        </m:r>
                      </m:e>
                      <m:sub>
                        <m:r>
                          <a:rPr lang="de-DE" sz="1333" b="0" i="1" smtClean="0">
                            <a:latin typeface="Cambria Math" panose="02040503050406030204" pitchFamily="18" charset="0"/>
                            <a:cs typeface="Calibri" panose="020F0502020204030204" pitchFamily="34" charset="0"/>
                          </a:rPr>
                          <m:t>𝑁𝑎𝑐h𝑑𝑟𝑢𝑐𝑘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𝒘</m:t>
                        </m:r>
                      </m:e>
                      <m:sub>
                        <m:r>
                          <a:rPr lang="de-DE" sz="1333" i="1">
                            <a:latin typeface="Cambria Math" panose="02040503050406030204" pitchFamily="18" charset="0"/>
                            <a:cs typeface="Calibri" panose="020F0502020204030204" pitchFamily="34" charset="0"/>
                          </a:rPr>
                          <m:t>𝑘</m:t>
                        </m:r>
                      </m:sub>
                    </m:sSub>
                    <m:r>
                      <a:rPr lang="de-DE" sz="1333" i="1">
                        <a:latin typeface="Cambria Math" panose="02040503050406030204" pitchFamily="18" charset="0"/>
                        <a:cs typeface="Calibri" panose="020F0502020204030204" pitchFamily="34" charset="0"/>
                      </a:rPr>
                      <m:t>;</m:t>
                    </m:r>
                    <m:r>
                      <a:rPr lang="de-DE" sz="1333" b="1" i="1">
                        <a:latin typeface="Cambria Math" panose="02040503050406030204" pitchFamily="18" charset="0"/>
                        <a:ea typeface="Cambria Math" panose="02040503050406030204" pitchFamily="18" charset="0"/>
                        <a:cs typeface="Calibri" panose="020F0502020204030204" pitchFamily="34" charset="0"/>
                      </a:rPr>
                      <m:t>𝜽</m:t>
                    </m:r>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6" name="Google Shape;62;p14">
                <a:extLst>
                  <a:ext uri="{FF2B5EF4-FFF2-40B4-BE49-F238E27FC236}">
                    <a16:creationId xmlns:a16="http://schemas.microsoft.com/office/drawing/2014/main" id="{3C08D695-594D-4EE4-B0E5-1D5180C462E7}"/>
                  </a:ext>
                </a:extLst>
              </p:cNvPr>
              <p:cNvSpPr>
                <a:spLocks noRot="1" noChangeAspect="1" noMove="1" noResize="1" noEditPoints="1" noAdjustHandles="1" noChangeArrowheads="1" noChangeShapeType="1" noTextEdit="1"/>
              </p:cNvSpPr>
              <p:nvPr/>
            </p:nvSpPr>
            <p:spPr>
              <a:xfrm>
                <a:off x="6944416" y="3955307"/>
                <a:ext cx="2476650"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sp>
        <p:nvSpPr>
          <p:cNvPr id="97" name="Inhaltsplatzhalter 64">
            <a:extLst>
              <a:ext uri="{FF2B5EF4-FFF2-40B4-BE49-F238E27FC236}">
                <a16:creationId xmlns:a16="http://schemas.microsoft.com/office/drawing/2014/main" id="{C3B3D748-E082-4AFE-8564-D22BEF65E0B7}"/>
              </a:ext>
            </a:extLst>
          </p:cNvPr>
          <p:cNvSpPr txBox="1">
            <a:spLocks/>
          </p:cNvSpPr>
          <p:nvPr/>
        </p:nvSpPr>
        <p:spPr>
          <a:xfrm>
            <a:off x="10609507" y="4033227"/>
            <a:ext cx="1627800"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Prozessmodell</a:t>
            </a:r>
            <a:endParaRPr lang="en-GB" kern="0" dirty="0"/>
          </a:p>
        </p:txBody>
      </p:sp>
      <mc:AlternateContent xmlns:mc="http://schemas.openxmlformats.org/markup-compatibility/2006" xmlns:a14="http://schemas.microsoft.com/office/drawing/2010/main">
        <mc:Choice Requires="a14">
          <p:sp>
            <p:nvSpPr>
              <p:cNvPr id="98" name="Inhaltsplatzhalter 64">
                <a:extLst>
                  <a:ext uri="{FF2B5EF4-FFF2-40B4-BE49-F238E27FC236}">
                    <a16:creationId xmlns:a16="http://schemas.microsoft.com/office/drawing/2014/main" id="{41F60AA2-EAE9-430D-AC15-E8827C325BB4}"/>
                  </a:ext>
                </a:extLst>
              </p:cNvPr>
              <p:cNvSpPr txBox="1">
                <a:spLocks/>
              </p:cNvSpPr>
              <p:nvPr/>
            </p:nvSpPr>
            <p:spPr>
              <a:xfrm>
                <a:off x="2162137" y="4612393"/>
                <a:ext cx="225904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𝒌</m:t>
                          </m:r>
                        </m:sub>
                      </m:sSub>
                      <m:r>
                        <a:rPr lang="de-DE" sz="1330" i="1" kern="0" smtClean="0">
                          <a:latin typeface="Cambria Math" panose="02040503050406030204" pitchFamily="18" charset="0"/>
                          <a:ea typeface="Cambria Math" panose="02040503050406030204" pitchFamily="18" charset="0"/>
                        </a:rPr>
                        <m:t>∈</m:t>
                      </m:r>
                      <m:r>
                        <a:rPr lang="de-DE" sz="1330" b="1" i="1" kern="0" smtClean="0">
                          <a:latin typeface="Cambria Math" panose="02040503050406030204" pitchFamily="18" charset="0"/>
                          <a:ea typeface="Cambria Math" panose="02040503050406030204" pitchFamily="18" charset="0"/>
                        </a:rPr>
                        <m:t>[</m:t>
                      </m:r>
                      <m:sSub>
                        <m:sSubPr>
                          <m:ctrlPr>
                            <a:rPr lang="en-GB" sz="1330" i="1" kern="0" smtClean="0">
                              <a:latin typeface="Cambria Math" panose="02040503050406030204" pitchFamily="18" charset="0"/>
                            </a:rPr>
                          </m:ctrlPr>
                        </m:sSubPr>
                        <m:e>
                          <m:r>
                            <a:rPr lang="de-DE" sz="1330" b="1" i="1" kern="0" smtClean="0">
                              <a:latin typeface="Cambria Math" panose="02040503050406030204" pitchFamily="18" charset="0"/>
                            </a:rPr>
                            <m:t>𝒕</m:t>
                          </m:r>
                        </m:e>
                        <m:sub>
                          <m:r>
                            <a:rPr lang="de-DE" sz="1330" b="1" i="1" kern="0" smtClean="0">
                              <a:latin typeface="Cambria Math" panose="02040503050406030204" pitchFamily="18" charset="0"/>
                            </a:rPr>
                            <m:t>𝟎</m:t>
                          </m:r>
                        </m:sub>
                      </m:sSub>
                      <m:r>
                        <a:rPr lang="de-DE" sz="1330" b="1" i="1" kern="0" smtClean="0">
                          <a:latin typeface="Cambria Math" panose="02040503050406030204" pitchFamily="18" charset="0"/>
                        </a:rPr>
                        <m:t>,…,</m:t>
                      </m:r>
                      <m:sSub>
                        <m:sSubPr>
                          <m:ctrlPr>
                            <a:rPr lang="en-GB" sz="1330" i="1" ker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r>
                        <a:rPr lang="de-DE" sz="1330" b="1" i="1" kern="0" smtClean="0">
                          <a:latin typeface="Cambria Math" panose="02040503050406030204" pitchFamily="18" charset="0"/>
                        </a:rPr>
                        <m:t>]</m:t>
                      </m:r>
                    </m:oMath>
                  </m:oMathPara>
                </a14:m>
                <a:endParaRPr lang="en-GB" sz="1330" kern="0" dirty="0"/>
              </a:p>
            </p:txBody>
          </p:sp>
        </mc:Choice>
        <mc:Fallback xmlns="">
          <p:sp>
            <p:nvSpPr>
              <p:cNvPr id="98" name="Inhaltsplatzhalter 64">
                <a:extLst>
                  <a:ext uri="{FF2B5EF4-FFF2-40B4-BE49-F238E27FC236}">
                    <a16:creationId xmlns:a16="http://schemas.microsoft.com/office/drawing/2014/main" id="{41F60AA2-EAE9-430D-AC15-E8827C325BB4}"/>
                  </a:ext>
                </a:extLst>
              </p:cNvPr>
              <p:cNvSpPr txBox="1">
                <a:spLocks noRot="1" noChangeAspect="1" noMove="1" noResize="1" noEditPoints="1" noAdjustHandles="1" noChangeArrowheads="1" noChangeShapeType="1" noTextEdit="1"/>
              </p:cNvSpPr>
              <p:nvPr/>
            </p:nvSpPr>
            <p:spPr>
              <a:xfrm>
                <a:off x="2162137" y="4612393"/>
                <a:ext cx="2259049" cy="48708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Inhaltsplatzhalter 64">
                <a:extLst>
                  <a:ext uri="{FF2B5EF4-FFF2-40B4-BE49-F238E27FC236}">
                    <a16:creationId xmlns:a16="http://schemas.microsoft.com/office/drawing/2014/main" id="{9E08E5BA-992C-4D1E-A07D-45827BF7636E}"/>
                  </a:ext>
                </a:extLst>
              </p:cNvPr>
              <p:cNvSpPr txBox="1">
                <a:spLocks/>
              </p:cNvSpPr>
              <p:nvPr/>
            </p:nvSpPr>
            <p:spPr>
              <a:xfrm>
                <a:off x="7102280" y="4622611"/>
                <a:ext cx="2271992"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i="1" kern="0">
                              <a:latin typeface="Cambria Math" panose="02040503050406030204" pitchFamily="18" charset="0"/>
                            </a:rPr>
                            <m:t>𝒌</m:t>
                          </m:r>
                        </m:sub>
                      </m:sSub>
                      <m:r>
                        <a:rPr lang="de-DE" sz="1330" i="1" kern="0">
                          <a:latin typeface="Cambria Math" panose="02040503050406030204" pitchFamily="18" charset="0"/>
                          <a:ea typeface="Cambria Math" panose="02040503050406030204" pitchFamily="18" charset="0"/>
                        </a:rPr>
                        <m:t>∈</m:t>
                      </m:r>
                      <m:r>
                        <a:rPr lang="de-DE" sz="1330" b="1" i="1" kern="0" smtClean="0">
                          <a:latin typeface="Cambria Math" panose="02040503050406030204" pitchFamily="18" charset="0"/>
                          <a:ea typeface="Cambria Math" panose="02040503050406030204" pitchFamily="18" charset="0"/>
                        </a:rPr>
                        <m:t>[</m:t>
                      </m:r>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r>
                        <a:rPr lang="de-DE" sz="1330" b="1" i="1" kern="0" smtClean="0">
                          <a:latin typeface="Cambria Math" panose="02040503050406030204" pitchFamily="18" charset="0"/>
                        </a:rPr>
                        <m:t>,…,</m:t>
                      </m:r>
                      <m:sSub>
                        <m:sSubPr>
                          <m:ctrlPr>
                            <a:rPr lang="en-GB" sz="1330" i="1" ker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𝑨𝒖𝒔𝒘𝒖𝒓𝒇</m:t>
                          </m:r>
                        </m:sub>
                      </m:sSub>
                      <m:r>
                        <a:rPr lang="de-DE" sz="1330" b="1" i="1" kern="0" smtClean="0">
                          <a:latin typeface="Cambria Math" panose="02040503050406030204" pitchFamily="18" charset="0"/>
                        </a:rPr>
                        <m:t>]</m:t>
                      </m:r>
                    </m:oMath>
                  </m:oMathPara>
                </a14:m>
                <a:endParaRPr lang="en-GB" sz="1330" kern="0" dirty="0"/>
              </a:p>
            </p:txBody>
          </p:sp>
        </mc:Choice>
        <mc:Fallback xmlns="">
          <p:sp>
            <p:nvSpPr>
              <p:cNvPr id="99" name="Inhaltsplatzhalter 64">
                <a:extLst>
                  <a:ext uri="{FF2B5EF4-FFF2-40B4-BE49-F238E27FC236}">
                    <a16:creationId xmlns:a16="http://schemas.microsoft.com/office/drawing/2014/main" id="{9E08E5BA-992C-4D1E-A07D-45827BF7636E}"/>
                  </a:ext>
                </a:extLst>
              </p:cNvPr>
              <p:cNvSpPr txBox="1">
                <a:spLocks noRot="1" noChangeAspect="1" noMove="1" noResize="1" noEditPoints="1" noAdjustHandles="1" noChangeArrowheads="1" noChangeShapeType="1" noTextEdit="1"/>
              </p:cNvSpPr>
              <p:nvPr/>
            </p:nvSpPr>
            <p:spPr>
              <a:xfrm>
                <a:off x="7102280" y="4622611"/>
                <a:ext cx="2271992" cy="487085"/>
              </a:xfrm>
              <a:prstGeom prst="rect">
                <a:avLst/>
              </a:prstGeom>
              <a:blipFill>
                <a:blip r:embed="rId6"/>
                <a:stretch>
                  <a:fillRect/>
                </a:stretch>
              </a:blipFill>
            </p:spPr>
            <p:txBody>
              <a:bodyPr/>
              <a:lstStyle/>
              <a:p>
                <a:r>
                  <a:rPr lang="en-GB">
                    <a:noFill/>
                  </a:rPr>
                  <a:t> </a:t>
                </a:r>
              </a:p>
            </p:txBody>
          </p:sp>
        </mc:Fallback>
      </mc:AlternateContent>
      <p:cxnSp>
        <p:nvCxnSpPr>
          <p:cNvPr id="100" name="Google Shape;104;p14">
            <a:extLst>
              <a:ext uri="{FF2B5EF4-FFF2-40B4-BE49-F238E27FC236}">
                <a16:creationId xmlns:a16="http://schemas.microsoft.com/office/drawing/2014/main" id="{53134419-F57C-494E-A5E5-2276E918A5BE}"/>
              </a:ext>
            </a:extLst>
          </p:cNvPr>
          <p:cNvCxnSpPr>
            <a:cxnSpLocks/>
            <a:stCxn id="92" idx="3"/>
            <a:endCxn id="54" idx="2"/>
          </p:cNvCxnSpPr>
          <p:nvPr/>
        </p:nvCxnSpPr>
        <p:spPr>
          <a:xfrm flipV="1">
            <a:off x="4128640" y="4271015"/>
            <a:ext cx="626210" cy="1"/>
          </a:xfrm>
          <a:prstGeom prst="straightConnector1">
            <a:avLst/>
          </a:prstGeom>
          <a:noFill/>
          <a:ln w="9525" cap="flat" cmpd="sng">
            <a:solidFill>
              <a:schemeClr val="dk2"/>
            </a:solidFill>
            <a:prstDash val="solid"/>
            <a:round/>
            <a:headEnd type="none" w="med" len="med"/>
            <a:tailEnd type="triangle" w="med" len="med"/>
          </a:ln>
        </p:spPr>
      </p:cxnSp>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1285073" y="411981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4;p14">
            <a:extLst>
              <a:ext uri="{FF2B5EF4-FFF2-40B4-BE49-F238E27FC236}">
                <a16:creationId xmlns:a16="http://schemas.microsoft.com/office/drawing/2014/main" id="{BB5DF7EA-32AC-4258-9DEE-81DA2DBD58F6}"/>
              </a:ext>
            </a:extLst>
          </p:cNvPr>
          <p:cNvCxnSpPr>
            <a:cxnSpLocks/>
            <a:stCxn id="96" idx="3"/>
            <a:endCxn id="71" idx="2"/>
          </p:cNvCxnSpPr>
          <p:nvPr/>
        </p:nvCxnSpPr>
        <p:spPr>
          <a:xfrm>
            <a:off x="9421066" y="4271016"/>
            <a:ext cx="550556" cy="823"/>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2" name="Textfeld 111">
                <a:extLst>
                  <a:ext uri="{FF2B5EF4-FFF2-40B4-BE49-F238E27FC236}">
                    <a16:creationId xmlns:a16="http://schemas.microsoft.com/office/drawing/2014/main" id="{2AEFFCD8-5D4B-4F3E-8513-991F40922C5C}"/>
                  </a:ext>
                </a:extLst>
              </p:cNvPr>
              <p:cNvSpPr txBox="1"/>
              <p:nvPr/>
            </p:nvSpPr>
            <p:spPr>
              <a:xfrm>
                <a:off x="762079" y="3883779"/>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112" name="Textfeld 111">
                <a:extLst>
                  <a:ext uri="{FF2B5EF4-FFF2-40B4-BE49-F238E27FC236}">
                    <a16:creationId xmlns:a16="http://schemas.microsoft.com/office/drawing/2014/main" id="{2AEFFCD8-5D4B-4F3E-8513-991F40922C5C}"/>
                  </a:ext>
                </a:extLst>
              </p:cNvPr>
              <p:cNvSpPr txBox="1">
                <a:spLocks noRot="1" noChangeAspect="1" noMove="1" noResize="1" noEditPoints="1" noAdjustHandles="1" noChangeArrowheads="1" noChangeShapeType="1" noTextEdit="1"/>
              </p:cNvSpPr>
              <p:nvPr/>
            </p:nvSpPr>
            <p:spPr>
              <a:xfrm>
                <a:off x="762079" y="3883779"/>
                <a:ext cx="522994"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4144929" y="390465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acc>
                            <m:accPr>
                              <m:chr m:val="̂"/>
                              <m:ctrlPr>
                                <a:rPr lang="de-DE" sz="1800" b="1" i="1" smtClean="0">
                                  <a:latin typeface="Cambria Math" panose="02040503050406030204" pitchFamily="18" charset="0"/>
                                  <a:cs typeface="Calibri" panose="020F0502020204030204" pitchFamily="34" charset="0"/>
                                </a:rPr>
                              </m:ctrlPr>
                            </m:accPr>
                            <m:e>
                              <m:r>
                                <a:rPr lang="de-DE" sz="1800" b="1" i="1" smtClean="0">
                                  <a:latin typeface="Cambria Math" panose="02040503050406030204" pitchFamily="18" charset="0"/>
                                  <a:cs typeface="Calibri" panose="020F0502020204030204" pitchFamily="34" charset="0"/>
                                </a:rPr>
                                <m:t>𝒙</m:t>
                              </m:r>
                            </m:e>
                          </m:acc>
                        </m:e>
                        <m:sub>
                          <m:r>
                            <a:rPr lang="de-DE" sz="1800" b="0" i="1" smtClean="0">
                              <a:latin typeface="Cambria Math" panose="02040503050406030204" pitchFamily="18" charset="0"/>
                              <a:cs typeface="Calibri" panose="020F0502020204030204" pitchFamily="34" charset="0"/>
                            </a:rPr>
                            <m:t>𝑘</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4144929" y="3904656"/>
                <a:ext cx="522994" cy="369332"/>
              </a:xfrm>
              <a:prstGeom prst="rect">
                <a:avLst/>
              </a:prstGeom>
              <a:blipFill>
                <a:blip r:embed="rId8"/>
                <a:stretch>
                  <a:fillRect t="-6667" r="-15116"/>
                </a:stretch>
              </a:blipFill>
            </p:spPr>
            <p:txBody>
              <a:bodyPr/>
              <a:lstStyle/>
              <a:p>
                <a:r>
                  <a:rPr lang="en-GB">
                    <a:noFill/>
                  </a:rPr>
                  <a:t> </a:t>
                </a:r>
              </a:p>
            </p:txBody>
          </p:sp>
        </mc:Fallback>
      </mc:AlternateContent>
      <p:grpSp>
        <p:nvGrpSpPr>
          <p:cNvPr id="126" name="Gruppieren 125">
            <a:extLst>
              <a:ext uri="{FF2B5EF4-FFF2-40B4-BE49-F238E27FC236}">
                <a16:creationId xmlns:a16="http://schemas.microsoft.com/office/drawing/2014/main" id="{BBBA3384-4CC7-4EF3-968E-8ED6E5CEA137}"/>
              </a:ext>
            </a:extLst>
          </p:cNvPr>
          <p:cNvGrpSpPr/>
          <p:nvPr/>
        </p:nvGrpSpPr>
        <p:grpSpPr>
          <a:xfrm>
            <a:off x="557496" y="1911505"/>
            <a:ext cx="5825585" cy="1174354"/>
            <a:chOff x="1163824" y="1911505"/>
            <a:chExt cx="5825585" cy="1174354"/>
          </a:xfrm>
        </p:grpSpPr>
        <p:sp>
          <p:nvSpPr>
            <p:cNvPr id="8" name="Google Shape;62;p14">
              <a:extLst>
                <a:ext uri="{FF2B5EF4-FFF2-40B4-BE49-F238E27FC236}">
                  <a16:creationId xmlns:a16="http://schemas.microsoft.com/office/drawing/2014/main" id="{DE368F2B-1C37-475D-A12B-37ABFD705CA7}"/>
                </a:ext>
              </a:extLst>
            </p:cNvPr>
            <p:cNvSpPr/>
            <p:nvPr/>
          </p:nvSpPr>
          <p:spPr>
            <a:xfrm>
              <a:off x="4738240" y="2160324"/>
              <a:ext cx="1219200" cy="67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Spritzgieß-</a:t>
              </a:r>
              <a:br>
                <a:rPr lang="en" sz="1333" dirty="0">
                  <a:latin typeface="Calibri" panose="020F0502020204030204" pitchFamily="34" charset="0"/>
                  <a:cs typeface="Calibri" panose="020F0502020204030204" pitchFamily="34" charset="0"/>
                </a:rPr>
              </a:br>
              <a:r>
                <a:rPr lang="en" sz="1333" dirty="0">
                  <a:latin typeface="Calibri" panose="020F0502020204030204" pitchFamily="34" charset="0"/>
                  <a:cs typeface="Calibri" panose="020F0502020204030204" pitchFamily="34" charset="0"/>
                </a:rPr>
                <a:t>maschine</a:t>
              </a:r>
              <a:endParaRPr sz="1333" dirty="0">
                <a:latin typeface="Calibri" panose="020F0502020204030204" pitchFamily="34" charset="0"/>
                <a:cs typeface="Calibri" panose="020F0502020204030204" pitchFamily="34" charset="0"/>
              </a:endParaRPr>
            </a:p>
          </p:txBody>
        </p:sp>
        <p:cxnSp>
          <p:nvCxnSpPr>
            <p:cNvPr id="33" name="Google Shape;104;p14">
              <a:extLst>
                <a:ext uri="{FF2B5EF4-FFF2-40B4-BE49-F238E27FC236}">
                  <a16:creationId xmlns:a16="http://schemas.microsoft.com/office/drawing/2014/main" id="{2F74CDE4-7B4C-4C41-B7F1-1FC8440A752E}"/>
                </a:ext>
              </a:extLst>
            </p:cNvPr>
            <p:cNvCxnSpPr>
              <a:cxnSpLocks/>
            </p:cNvCxnSpPr>
            <p:nvPr/>
          </p:nvCxnSpPr>
          <p:spPr>
            <a:xfrm>
              <a:off x="4214560" y="2498682"/>
              <a:ext cx="411377" cy="0"/>
            </a:xfrm>
            <a:prstGeom prst="straightConnector1">
              <a:avLst/>
            </a:prstGeom>
            <a:noFill/>
            <a:ln w="9525" cap="flat" cmpd="sng">
              <a:solidFill>
                <a:schemeClr val="dk2"/>
              </a:solidFill>
              <a:prstDash val="solid"/>
              <a:round/>
              <a:headEnd type="none" w="med" len="med"/>
              <a:tailEnd type="triangle" w="med" len="med"/>
            </a:ln>
          </p:spPr>
        </p:cxnSp>
        <p:sp>
          <p:nvSpPr>
            <p:cNvPr id="69" name="Google Shape;62;p14">
              <a:extLst>
                <a:ext uri="{FF2B5EF4-FFF2-40B4-BE49-F238E27FC236}">
                  <a16:creationId xmlns:a16="http://schemas.microsoft.com/office/drawing/2014/main" id="{115FE1D2-DE39-49AE-BE4E-C5777934693C}"/>
                </a:ext>
              </a:extLst>
            </p:cNvPr>
            <p:cNvSpPr/>
            <p:nvPr/>
          </p:nvSpPr>
          <p:spPr>
            <a:xfrm>
              <a:off x="2575342" y="1911505"/>
              <a:ext cx="1219200" cy="51687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Geschwindigkeitsregler</a:t>
              </a:r>
            </a:p>
          </p:txBody>
        </p:sp>
        <p:sp>
          <p:nvSpPr>
            <p:cNvPr id="70" name="Google Shape;62;p14">
              <a:extLst>
                <a:ext uri="{FF2B5EF4-FFF2-40B4-BE49-F238E27FC236}">
                  <a16:creationId xmlns:a16="http://schemas.microsoft.com/office/drawing/2014/main" id="{C20DD8A9-B96F-48CB-AF67-A62AECDBB67C}"/>
                </a:ext>
              </a:extLst>
            </p:cNvPr>
            <p:cNvSpPr/>
            <p:nvPr/>
          </p:nvSpPr>
          <p:spPr>
            <a:xfrm>
              <a:off x="2577578" y="2580047"/>
              <a:ext cx="1219200" cy="50581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Druckregler</a:t>
              </a:r>
            </a:p>
          </p:txBody>
        </p:sp>
        <p:sp>
          <p:nvSpPr>
            <p:cNvPr id="84" name="Geschweifte Klammer rechts 83">
              <a:extLst>
                <a:ext uri="{FF2B5EF4-FFF2-40B4-BE49-F238E27FC236}">
                  <a16:creationId xmlns:a16="http://schemas.microsoft.com/office/drawing/2014/main" id="{F7EB017F-7CEC-4BFD-BC02-A17E341820E3}"/>
                </a:ext>
              </a:extLst>
            </p:cNvPr>
            <p:cNvSpPr/>
            <p:nvPr/>
          </p:nvSpPr>
          <p:spPr>
            <a:xfrm>
              <a:off x="3940934" y="1911505"/>
              <a:ext cx="235693" cy="117435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89" name="Geschweifte Klammer rechts 88">
              <a:extLst>
                <a:ext uri="{FF2B5EF4-FFF2-40B4-BE49-F238E27FC236}">
                  <a16:creationId xmlns:a16="http://schemas.microsoft.com/office/drawing/2014/main" id="{D25C027C-69FD-4A04-ACD3-7C9322EBD113}"/>
                </a:ext>
              </a:extLst>
            </p:cNvPr>
            <p:cNvSpPr/>
            <p:nvPr/>
          </p:nvSpPr>
          <p:spPr>
            <a:xfrm rot="10800000">
              <a:off x="2242120" y="1911505"/>
              <a:ext cx="235693" cy="117435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90" name="Google Shape;104;p14">
              <a:extLst>
                <a:ext uri="{FF2B5EF4-FFF2-40B4-BE49-F238E27FC236}">
                  <a16:creationId xmlns:a16="http://schemas.microsoft.com/office/drawing/2014/main" id="{BC88D510-F6BA-4C93-A833-8D9095222D0F}"/>
                </a:ext>
              </a:extLst>
            </p:cNvPr>
            <p:cNvCxnSpPr>
              <a:cxnSpLocks/>
            </p:cNvCxnSpPr>
            <p:nvPr/>
          </p:nvCxnSpPr>
          <p:spPr>
            <a:xfrm>
              <a:off x="1750760" y="2505311"/>
              <a:ext cx="411377" cy="0"/>
            </a:xfrm>
            <a:prstGeom prst="straightConnector1">
              <a:avLst/>
            </a:prstGeom>
            <a:noFill/>
            <a:ln w="9525" cap="flat" cmpd="sng">
              <a:solidFill>
                <a:schemeClr val="dk2"/>
              </a:solidFill>
              <a:prstDash val="solid"/>
              <a:round/>
              <a:headEnd type="none" w="med" len="med"/>
              <a:tailEnd type="triangle" w="med" len="med"/>
            </a:ln>
          </p:spPr>
        </p:cxnSp>
        <p:cxnSp>
          <p:nvCxnSpPr>
            <p:cNvPr id="95" name="Google Shape;104;p14">
              <a:extLst>
                <a:ext uri="{FF2B5EF4-FFF2-40B4-BE49-F238E27FC236}">
                  <a16:creationId xmlns:a16="http://schemas.microsoft.com/office/drawing/2014/main" id="{07EBB8DF-B09D-43BD-8441-EE19CEEE93CC}"/>
                </a:ext>
              </a:extLst>
            </p:cNvPr>
            <p:cNvCxnSpPr>
              <a:cxnSpLocks/>
            </p:cNvCxnSpPr>
            <p:nvPr/>
          </p:nvCxnSpPr>
          <p:spPr>
            <a:xfrm>
              <a:off x="5986210" y="2497898"/>
              <a:ext cx="411377"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7" name="Textfeld 116">
                  <a:extLst>
                    <a:ext uri="{FF2B5EF4-FFF2-40B4-BE49-F238E27FC236}">
                      <a16:creationId xmlns:a16="http://schemas.microsoft.com/office/drawing/2014/main" id="{51E4ECDF-4C8B-49B6-A85B-91BB0FD9A88F}"/>
                    </a:ext>
                  </a:extLst>
                </p:cNvPr>
                <p:cNvSpPr txBox="1"/>
                <p:nvPr/>
              </p:nvSpPr>
              <p:spPr>
                <a:xfrm>
                  <a:off x="1163824" y="227245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𝒘</m:t>
                        </m:r>
                        <m:r>
                          <a:rPr lang="de-DE" sz="1800" b="1"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𝒕</m:t>
                        </m:r>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7" name="Textfeld 116">
                  <a:extLst>
                    <a:ext uri="{FF2B5EF4-FFF2-40B4-BE49-F238E27FC236}">
                      <a16:creationId xmlns:a16="http://schemas.microsoft.com/office/drawing/2014/main" id="{51E4ECDF-4C8B-49B6-A85B-91BB0FD9A88F}"/>
                    </a:ext>
                  </a:extLst>
                </p:cNvPr>
                <p:cNvSpPr txBox="1">
                  <a:spLocks noRot="1" noChangeAspect="1" noMove="1" noResize="1" noEditPoints="1" noAdjustHandles="1" noChangeArrowheads="1" noChangeShapeType="1" noTextEdit="1"/>
                </p:cNvSpPr>
                <p:nvPr/>
              </p:nvSpPr>
              <p:spPr>
                <a:xfrm>
                  <a:off x="1163824" y="2272457"/>
                  <a:ext cx="522994" cy="369332"/>
                </a:xfrm>
                <a:prstGeom prst="rect">
                  <a:avLst/>
                </a:prstGeom>
                <a:blipFill>
                  <a:blip r:embed="rId10"/>
                  <a:stretch>
                    <a:fillRect r="-27907"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feld 117">
                  <a:extLst>
                    <a:ext uri="{FF2B5EF4-FFF2-40B4-BE49-F238E27FC236}">
                      <a16:creationId xmlns:a16="http://schemas.microsoft.com/office/drawing/2014/main" id="{69C20A1A-FC70-4032-907D-5D61830CA623}"/>
                    </a:ext>
                  </a:extLst>
                </p:cNvPr>
                <p:cNvSpPr txBox="1"/>
                <p:nvPr/>
              </p:nvSpPr>
              <p:spPr>
                <a:xfrm>
                  <a:off x="6466415" y="2288985"/>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𝒙</m:t>
                        </m:r>
                        <m:r>
                          <a:rPr lang="de-DE" sz="1800" b="1"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𝒕</m:t>
                        </m:r>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8" name="Textfeld 117">
                  <a:extLst>
                    <a:ext uri="{FF2B5EF4-FFF2-40B4-BE49-F238E27FC236}">
                      <a16:creationId xmlns:a16="http://schemas.microsoft.com/office/drawing/2014/main" id="{69C20A1A-FC70-4032-907D-5D61830CA623}"/>
                    </a:ext>
                  </a:extLst>
                </p:cNvPr>
                <p:cNvSpPr txBox="1">
                  <a:spLocks noRot="1" noChangeAspect="1" noMove="1" noResize="1" noEditPoints="1" noAdjustHandles="1" noChangeArrowheads="1" noChangeShapeType="1" noTextEdit="1"/>
                </p:cNvSpPr>
                <p:nvPr/>
              </p:nvSpPr>
              <p:spPr>
                <a:xfrm>
                  <a:off x="6466415" y="2288985"/>
                  <a:ext cx="522994" cy="369332"/>
                </a:xfrm>
                <a:prstGeom prst="rect">
                  <a:avLst/>
                </a:prstGeom>
                <a:blipFill>
                  <a:blip r:embed="rId11"/>
                  <a:stretch>
                    <a:fillRect r="-18605" b="-1475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9" name="Inhaltsplatzhalter 64">
                <a:extLst>
                  <a:ext uri="{FF2B5EF4-FFF2-40B4-BE49-F238E27FC236}">
                    <a16:creationId xmlns:a16="http://schemas.microsoft.com/office/drawing/2014/main" id="{9753FC00-C3BF-4CBF-A038-49850FAC683E}"/>
                  </a:ext>
                </a:extLst>
              </p:cNvPr>
              <p:cNvSpPr txBox="1">
                <a:spLocks/>
              </p:cNvSpPr>
              <p:nvPr/>
            </p:nvSpPr>
            <p:spPr>
              <a:xfrm>
                <a:off x="192120" y="5149496"/>
                <a:ext cx="11807793" cy="1349721"/>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b="0" kern="0" dirty="0"/>
                  <a:t>Kopplungbedingung: Kontinuität der Zustände im Umschaltpunkt</a:t>
                </a:r>
              </a:p>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𝐸𝑖𝑛𝑠𝑝𝑟𝑖𝑡𝑧</m:t>
                          </m:r>
                        </m:sub>
                      </m:sSub>
                      <m:d>
                        <m:dPr>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𝑈𝑚𝑠𝑐h𝑎𝑙𝑡</m:t>
                              </m:r>
                            </m:sub>
                          </m:sSub>
                          <m:r>
                            <a:rPr lang="de-DE" sz="1600" b="0" i="1" smtClean="0">
                              <a:latin typeface="Cambria Math" panose="02040503050406030204" pitchFamily="18" charset="0"/>
                            </a:rPr>
                            <m:t>,</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𝑤</m:t>
                              </m:r>
                            </m:e>
                            <m:sub>
                              <m:r>
                                <a:rPr lang="de-DE" sz="1600" b="0" i="1" smtClean="0">
                                  <a:latin typeface="Cambria Math" panose="02040503050406030204" pitchFamily="18" charset="0"/>
                                </a:rPr>
                                <m:t>𝑈𝑚𝑠𝑐h𝑎𝑙𝑡</m:t>
                              </m:r>
                            </m:sub>
                          </m:sSub>
                        </m:e>
                      </m:d>
                      <m:r>
                        <a:rPr lang="de-DE" sz="1600" b="0" i="1" smtClean="0">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𝑓</m:t>
                          </m:r>
                        </m:e>
                        <m:sub>
                          <m:r>
                            <a:rPr lang="de-DE" sz="1600" b="0" i="1" smtClean="0">
                              <a:latin typeface="Cambria Math" panose="02040503050406030204" pitchFamily="18" charset="0"/>
                            </a:rPr>
                            <m:t>𝑁𝑎𝑐h𝑑𝑟𝑢𝑐𝑘</m:t>
                          </m:r>
                        </m:sub>
                      </m:sSub>
                      <m:d>
                        <m:dPr>
                          <m:ctrlPr>
                            <a:rPr lang="de-DE" sz="1600" b="0" i="1">
                              <a:latin typeface="Cambria Math" panose="02040503050406030204" pitchFamily="18" charset="0"/>
                            </a:rPr>
                          </m:ctrlPr>
                        </m:dPr>
                        <m:e>
                          <m:sSub>
                            <m:sSubPr>
                              <m:ctrlPr>
                                <a:rPr lang="de-DE" sz="1600" b="0" i="1">
                                  <a:latin typeface="Cambria Math" panose="02040503050406030204" pitchFamily="18" charset="0"/>
                                </a:rPr>
                              </m:ctrlPr>
                            </m:sSubPr>
                            <m:e>
                              <m:r>
                                <a:rPr lang="de-DE" sz="1600" b="0" i="1">
                                  <a:latin typeface="Cambria Math" panose="02040503050406030204" pitchFamily="18" charset="0"/>
                                </a:rPr>
                                <m:t>𝑥</m:t>
                              </m:r>
                            </m:e>
                            <m:sub>
                              <m:r>
                                <a:rPr lang="de-DE" sz="1600" b="0" i="1">
                                  <a:latin typeface="Cambria Math" panose="02040503050406030204" pitchFamily="18" charset="0"/>
                                </a:rPr>
                                <m:t>𝑈𝑚𝑠𝑐h𝑎𝑙𝑡</m:t>
                              </m:r>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b="0" i="1">
                                  <a:latin typeface="Cambria Math" panose="02040503050406030204" pitchFamily="18" charset="0"/>
                                </a:rPr>
                                <m:t>𝑤</m:t>
                              </m:r>
                            </m:e>
                            <m:sub>
                              <m:r>
                                <a:rPr lang="de-DE" sz="1600" b="0" i="1">
                                  <a:latin typeface="Cambria Math" panose="02040503050406030204" pitchFamily="18" charset="0"/>
                                </a:rPr>
                                <m:t>𝑈𝑚𝑠𝑐h𝑎𝑙𝑡</m:t>
                              </m:r>
                            </m:sub>
                          </m:sSub>
                        </m:e>
                      </m:d>
                    </m:oMath>
                  </m:oMathPara>
                </a14:m>
                <a:endParaRPr lang="en-GB" kern="0" dirty="0"/>
              </a:p>
              <a:p>
                <a:r>
                  <a:rPr lang="en-GB" b="0" kern="0" dirty="0" err="1"/>
                  <a:t>Modellansätze</a:t>
                </a:r>
                <a:r>
                  <a:rPr lang="en-GB" b="0" kern="0" dirty="0"/>
                  <a:t>: </a:t>
                </a:r>
                <a:r>
                  <a:rPr lang="en-GB" b="0" kern="0" dirty="0" err="1"/>
                  <a:t>nichtlinear</a:t>
                </a:r>
                <a:r>
                  <a:rPr lang="en-GB" b="0" kern="0" dirty="0"/>
                  <a:t>, </a:t>
                </a:r>
                <a:r>
                  <a:rPr lang="en-GB" b="0" kern="0" dirty="0" err="1"/>
                  <a:t>physikalisch</a:t>
                </a:r>
                <a:r>
                  <a:rPr lang="en-GB" b="0" kern="0" dirty="0"/>
                  <a:t> </a:t>
                </a:r>
                <a:r>
                  <a:rPr lang="en-GB" b="0" kern="0" dirty="0" err="1"/>
                  <a:t>motiviert</a:t>
                </a:r>
                <a:r>
                  <a:rPr lang="en-GB" b="0" kern="0" dirty="0"/>
                  <a:t> </a:t>
                </a:r>
                <a:r>
                  <a:rPr lang="en-GB" b="0" kern="0" dirty="0" err="1"/>
                  <a:t>oder</a:t>
                </a:r>
                <a:r>
                  <a:rPr lang="en-GB" b="0" kern="0" dirty="0"/>
                  <a:t> </a:t>
                </a:r>
                <a:r>
                  <a:rPr lang="en-GB" b="0" kern="0" dirty="0" err="1"/>
                  <a:t>bspw</a:t>
                </a:r>
                <a:r>
                  <a:rPr lang="en-GB" b="0" kern="0" dirty="0"/>
                  <a:t>. </a:t>
                </a:r>
                <a:r>
                  <a:rPr lang="en-GB" b="0" kern="0" dirty="0" err="1"/>
                  <a:t>Neuronales</a:t>
                </a:r>
                <a:r>
                  <a:rPr lang="en-GB" b="0" kern="0" dirty="0"/>
                  <a:t> </a:t>
                </a:r>
                <a:r>
                  <a:rPr lang="en-GB" b="0" kern="0" dirty="0" err="1"/>
                  <a:t>Netz</a:t>
                </a:r>
                <a:endParaRPr lang="en-GB" b="0" kern="0" dirty="0"/>
              </a:p>
              <a:p>
                <a:r>
                  <a:rPr lang="en-GB" b="0" kern="0" dirty="0" err="1"/>
                  <a:t>Parameterschätzung</a:t>
                </a:r>
                <a:r>
                  <a:rPr lang="en-GB" b="0" kern="0" dirty="0"/>
                  <a:t> </a:t>
                </a:r>
                <a:r>
                  <a:rPr lang="en-GB" b="0" kern="0" dirty="0" err="1"/>
                  <a:t>erfolgt</a:t>
                </a:r>
                <a:r>
                  <a:rPr lang="en-GB" b="0" kern="0" dirty="0"/>
                  <a:t> offline, </a:t>
                </a:r>
                <a:r>
                  <a:rPr lang="en-GB" b="0" kern="0" dirty="0" err="1"/>
                  <a:t>aufgezeichnete</a:t>
                </a:r>
                <a:r>
                  <a:rPr lang="en-GB" b="0" kern="0" dirty="0"/>
                  <a:t> </a:t>
                </a:r>
                <a:r>
                  <a:rPr lang="en-GB" b="0" kern="0" dirty="0" err="1"/>
                  <a:t>Daten</a:t>
                </a:r>
                <a:r>
                  <a:rPr lang="en-GB" b="0" kern="0" dirty="0"/>
                  <a:t> </a:t>
                </a:r>
                <a:r>
                  <a:rPr lang="en-GB" b="0" kern="0" dirty="0" err="1"/>
                  <a:t>aus</a:t>
                </a:r>
                <a:r>
                  <a:rPr lang="en-GB" b="0" kern="0" dirty="0"/>
                  <a:t> </a:t>
                </a:r>
                <a:r>
                  <a:rPr lang="en-GB" b="0" kern="0" dirty="0" err="1"/>
                  <a:t>Einrichtungsvorgang</a:t>
                </a:r>
                <a:r>
                  <a:rPr lang="en-GB" b="0" kern="0" dirty="0"/>
                  <a:t> </a:t>
                </a:r>
                <a:r>
                  <a:rPr lang="en-GB" b="0" kern="0" dirty="0" err="1"/>
                  <a:t>als</a:t>
                </a:r>
                <a:r>
                  <a:rPr lang="en-GB" b="0" kern="0" dirty="0"/>
                  <a:t> </a:t>
                </a:r>
                <a:r>
                  <a:rPr lang="en-GB" b="0" kern="0" dirty="0" err="1"/>
                  <a:t>Trainingsdaten</a:t>
                </a:r>
                <a:endParaRPr lang="en-GB" b="0" kern="0" dirty="0"/>
              </a:p>
            </p:txBody>
          </p:sp>
        </mc:Choice>
        <mc:Fallback xmlns="">
          <p:sp>
            <p:nvSpPr>
              <p:cNvPr id="119" name="Inhaltsplatzhalter 64">
                <a:extLst>
                  <a:ext uri="{FF2B5EF4-FFF2-40B4-BE49-F238E27FC236}">
                    <a16:creationId xmlns:a16="http://schemas.microsoft.com/office/drawing/2014/main" id="{9753FC00-C3BF-4CBF-A038-49850FAC683E}"/>
                  </a:ext>
                </a:extLst>
              </p:cNvPr>
              <p:cNvSpPr txBox="1">
                <a:spLocks noRot="1" noChangeAspect="1" noMove="1" noResize="1" noEditPoints="1" noAdjustHandles="1" noChangeArrowheads="1" noChangeShapeType="1" noTextEdit="1"/>
              </p:cNvSpPr>
              <p:nvPr/>
            </p:nvSpPr>
            <p:spPr>
              <a:xfrm>
                <a:off x="192120" y="5149496"/>
                <a:ext cx="11807793" cy="1349721"/>
              </a:xfrm>
              <a:prstGeom prst="rect">
                <a:avLst/>
              </a:prstGeom>
              <a:blipFill>
                <a:blip r:embed="rId12"/>
                <a:stretch>
                  <a:fillRect l="-310" b="-5430"/>
                </a:stretch>
              </a:blipFill>
            </p:spPr>
            <p:txBody>
              <a:bodyPr/>
              <a:lstStyle/>
              <a:p>
                <a:r>
                  <a:rPr lang="en-GB">
                    <a:noFill/>
                  </a:rPr>
                  <a:t> </a:t>
                </a:r>
              </a:p>
            </p:txBody>
          </p:sp>
        </mc:Fallback>
      </mc:AlternateContent>
      <p:cxnSp>
        <p:nvCxnSpPr>
          <p:cNvPr id="120" name="Google Shape;104;p14">
            <a:extLst>
              <a:ext uri="{FF2B5EF4-FFF2-40B4-BE49-F238E27FC236}">
                <a16:creationId xmlns:a16="http://schemas.microsoft.com/office/drawing/2014/main" id="{8862D852-B82D-4754-ABE8-71EF27509A72}"/>
              </a:ext>
            </a:extLst>
          </p:cNvPr>
          <p:cNvCxnSpPr>
            <a:cxnSpLocks/>
          </p:cNvCxnSpPr>
          <p:nvPr/>
        </p:nvCxnSpPr>
        <p:spPr>
          <a:xfrm>
            <a:off x="809419" y="3459279"/>
            <a:ext cx="11256480" cy="0"/>
          </a:xfrm>
          <a:prstGeom prst="straightConnector1">
            <a:avLst/>
          </a:prstGeom>
          <a:noFill/>
          <a:ln w="22225" cap="flat" cmpd="sng">
            <a:solidFill>
              <a:schemeClr val="dk2"/>
            </a:solidFill>
            <a:prstDash val="dash"/>
            <a:round/>
            <a:headEnd type="none" w="med" len="med"/>
            <a:tailEnd type="none" w="med" len="med"/>
          </a:ln>
        </p:spPr>
      </p:cxnSp>
      <p:grpSp>
        <p:nvGrpSpPr>
          <p:cNvPr id="132" name="Gruppieren 131">
            <a:extLst>
              <a:ext uri="{FF2B5EF4-FFF2-40B4-BE49-F238E27FC236}">
                <a16:creationId xmlns:a16="http://schemas.microsoft.com/office/drawing/2014/main" id="{1761642F-D0E1-4B9B-9C1E-077B7C345208}"/>
              </a:ext>
            </a:extLst>
          </p:cNvPr>
          <p:cNvGrpSpPr/>
          <p:nvPr/>
        </p:nvGrpSpPr>
        <p:grpSpPr>
          <a:xfrm>
            <a:off x="7184497" y="2285554"/>
            <a:ext cx="1793931" cy="474570"/>
            <a:chOff x="7184497" y="2285554"/>
            <a:chExt cx="1793931" cy="474570"/>
          </a:xfrm>
        </p:grpSpPr>
        <mc:AlternateContent xmlns:mc="http://schemas.openxmlformats.org/markup-compatibility/2006">
          <mc:Choice xmlns:a14="http://schemas.microsoft.com/office/drawing/2010/main" Requires="a14">
            <p:sp>
              <p:nvSpPr>
                <p:cNvPr id="116" name="Google Shape;100;p14">
                  <a:extLst>
                    <a:ext uri="{FF2B5EF4-FFF2-40B4-BE49-F238E27FC236}">
                      <a16:creationId xmlns:a16="http://schemas.microsoft.com/office/drawing/2014/main" id="{D96B03C2-BF4B-487F-9988-FFDCDD561F35}"/>
                    </a:ext>
                  </a:extLst>
                </p:cNvPr>
                <p:cNvSpPr txBox="1"/>
                <p:nvPr/>
              </p:nvSpPr>
              <p:spPr>
                <a:xfrm>
                  <a:off x="8130723" y="2285554"/>
                  <a:ext cx="847705" cy="474570"/>
                </a:xfrm>
                <a:prstGeom prst="rect">
                  <a:avLst/>
                </a:prstGeom>
                <a:noFill/>
                <a:ln>
                  <a:noFill/>
                </a:ln>
              </p:spPr>
              <p:txBody>
                <a:bodyPr spcFirstLastPara="1" wrap="square" lIns="0" tIns="0" rIns="0" bIns="0" anchor="t" anchorCtr="0">
                  <a:noAutofit/>
                </a:bodyPr>
                <a:lstStyle/>
                <a:p>
                  <a:pPr algn="ct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acc>
                              <m:accPr>
                                <m:chr m:val="̇"/>
                                <m:ctrlPr>
                                  <a:rPr lang="de-DE" sz="1333" b="1" i="1" smtClean="0">
                                    <a:latin typeface="Cambria Math" panose="02040503050406030204" pitchFamily="18" charset="0"/>
                                    <a:cs typeface="Calibri" panose="020F0502020204030204" pitchFamily="34" charset="0"/>
                                  </a:rPr>
                                </m:ctrlPr>
                              </m:accPr>
                              <m:e>
                                <m:r>
                                  <a:rPr lang="de-DE" sz="1333" b="1" i="1" smtClean="0">
                                    <a:latin typeface="Cambria Math" panose="02040503050406030204" pitchFamily="18" charset="0"/>
                                    <a:cs typeface="Calibri" panose="020F0502020204030204" pitchFamily="34" charset="0"/>
                                  </a:rPr>
                                  <m:t>𝒛</m:t>
                                </m:r>
                              </m:e>
                            </m:acc>
                          </m:e>
                          <m:sub>
                            <m:r>
                              <a:rPr lang="de-DE" sz="1333" b="1" i="1" smtClean="0">
                                <a:latin typeface="Cambria Math" panose="02040503050406030204" pitchFamily="18" charset="0"/>
                                <a:cs typeface="Calibri" panose="020F0502020204030204" pitchFamily="34" charset="0"/>
                              </a:rPr>
                              <m:t>𝒔𝒐𝒍𝒍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lgn="ct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𝒔𝒐𝒍𝒍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p:txBody>
            </p:sp>
          </mc:Choice>
          <mc:Fallback>
            <p:sp>
              <p:nvSpPr>
                <p:cNvPr id="116" name="Google Shape;100;p14">
                  <a:extLst>
                    <a:ext uri="{FF2B5EF4-FFF2-40B4-BE49-F238E27FC236}">
                      <a16:creationId xmlns:a16="http://schemas.microsoft.com/office/drawing/2014/main" id="{D96B03C2-BF4B-487F-9988-FFDCDD561F35}"/>
                    </a:ext>
                  </a:extLst>
                </p:cNvPr>
                <p:cNvSpPr txBox="1">
                  <a:spLocks noRot="1" noChangeAspect="1" noMove="1" noResize="1" noEditPoints="1" noAdjustHandles="1" noChangeArrowheads="1" noChangeShapeType="1" noTextEdit="1"/>
                </p:cNvSpPr>
                <p:nvPr/>
              </p:nvSpPr>
              <p:spPr>
                <a:xfrm>
                  <a:off x="8130723" y="2285554"/>
                  <a:ext cx="847705" cy="474570"/>
                </a:xfrm>
                <a:prstGeom prst="rect">
                  <a:avLst/>
                </a:prstGeom>
                <a:blipFill>
                  <a:blip r:embed="rId13"/>
                  <a:stretch>
                    <a:fillRect l="-7914" t="-2564" r="-5036" b="-2564"/>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7" name="Textfeld 126">
                  <a:extLst>
                    <a:ext uri="{FF2B5EF4-FFF2-40B4-BE49-F238E27FC236}">
                      <a16:creationId xmlns:a16="http://schemas.microsoft.com/office/drawing/2014/main" id="{3D82FF63-0BE3-42B8-BF00-F3B74EC345A2}"/>
                    </a:ext>
                  </a:extLst>
                </p:cNvPr>
                <p:cNvSpPr txBox="1"/>
                <p:nvPr/>
              </p:nvSpPr>
              <p:spPr>
                <a:xfrm>
                  <a:off x="7184497" y="2348792"/>
                  <a:ext cx="979656" cy="297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𝒘</m:t>
                        </m:r>
                        <m:d>
                          <m:dPr>
                            <m:ctrlPr>
                              <a:rPr lang="de-DE" sz="1330" b="1" i="1" smtClean="0">
                                <a:latin typeface="Cambria Math" panose="02040503050406030204" pitchFamily="18" charset="0"/>
                                <a:cs typeface="Calibri" panose="020F0502020204030204" pitchFamily="34" charset="0"/>
                              </a:rPr>
                            </m:ctrlPr>
                          </m:dPr>
                          <m:e>
                            <m:r>
                              <a:rPr lang="de-DE" sz="1330" b="1" i="1" smtClean="0">
                                <a:latin typeface="Cambria Math" panose="02040503050406030204" pitchFamily="18" charset="0"/>
                                <a:cs typeface="Calibri" panose="020F0502020204030204" pitchFamily="34" charset="0"/>
                              </a:rPr>
                              <m:t>𝒕</m:t>
                            </m:r>
                          </m:e>
                        </m:d>
                        <m:r>
                          <a:rPr lang="de-DE" sz="1330" b="1"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27" name="Textfeld 126">
                  <a:extLst>
                    <a:ext uri="{FF2B5EF4-FFF2-40B4-BE49-F238E27FC236}">
                      <a16:creationId xmlns:a16="http://schemas.microsoft.com/office/drawing/2014/main" id="{3D82FF63-0BE3-42B8-BF00-F3B74EC345A2}"/>
                    </a:ext>
                  </a:extLst>
                </p:cNvPr>
                <p:cNvSpPr txBox="1">
                  <a:spLocks noRot="1" noChangeAspect="1" noMove="1" noResize="1" noEditPoints="1" noAdjustHandles="1" noChangeArrowheads="1" noChangeShapeType="1" noTextEdit="1"/>
                </p:cNvSpPr>
                <p:nvPr/>
              </p:nvSpPr>
              <p:spPr>
                <a:xfrm>
                  <a:off x="7184497" y="2348792"/>
                  <a:ext cx="979656" cy="297004"/>
                </a:xfrm>
                <a:prstGeom prst="rect">
                  <a:avLst/>
                </a:prstGeom>
                <a:blipFill>
                  <a:blip r:embed="rId14"/>
                  <a:stretch>
                    <a:fillRect/>
                  </a:stretch>
                </a:blipFill>
              </p:spPr>
              <p:txBody>
                <a:bodyPr/>
                <a:lstStyle/>
                <a:p>
                  <a:r>
                    <a:rPr lang="en-GB">
                      <a:noFill/>
                    </a:rPr>
                    <a:t> </a:t>
                  </a:r>
                </a:p>
              </p:txBody>
            </p:sp>
          </mc:Fallback>
        </mc:AlternateContent>
        <p:sp>
          <p:nvSpPr>
            <p:cNvPr id="128" name="Geschweifte Klammer rechts 127">
              <a:extLst>
                <a:ext uri="{FF2B5EF4-FFF2-40B4-BE49-F238E27FC236}">
                  <a16:creationId xmlns:a16="http://schemas.microsoft.com/office/drawing/2014/main" id="{DD941EBC-122A-4125-AB09-6DD33F7BFB41}"/>
                </a:ext>
              </a:extLst>
            </p:cNvPr>
            <p:cNvSpPr/>
            <p:nvPr/>
          </p:nvSpPr>
          <p:spPr>
            <a:xfrm rot="10800000">
              <a:off x="7976386" y="2296301"/>
              <a:ext cx="102304" cy="419006"/>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133" name="Gruppieren 132">
            <a:extLst>
              <a:ext uri="{FF2B5EF4-FFF2-40B4-BE49-F238E27FC236}">
                <a16:creationId xmlns:a16="http://schemas.microsoft.com/office/drawing/2014/main" id="{215D0C4C-080A-4BAD-93B3-3E268BD3FCC4}"/>
              </a:ext>
            </a:extLst>
          </p:cNvPr>
          <p:cNvGrpSpPr/>
          <p:nvPr/>
        </p:nvGrpSpPr>
        <p:grpSpPr>
          <a:xfrm>
            <a:off x="8879479" y="1978836"/>
            <a:ext cx="1678141" cy="1088769"/>
            <a:chOff x="9133995" y="1978836"/>
            <a:chExt cx="1678141" cy="1088769"/>
          </a:xfrm>
        </p:grpSpPr>
        <mc:AlternateContent xmlns:mc="http://schemas.openxmlformats.org/markup-compatibility/2006">
          <mc:Choice xmlns:a14="http://schemas.microsoft.com/office/drawing/2010/main" Requires="a14">
            <p:sp>
              <p:nvSpPr>
                <p:cNvPr id="86" name="Google Shape;100;p14">
                  <a:extLst>
                    <a:ext uri="{FF2B5EF4-FFF2-40B4-BE49-F238E27FC236}">
                      <a16:creationId xmlns:a16="http://schemas.microsoft.com/office/drawing/2014/main" id="{E25D7C93-DE71-446F-8996-88F552163E64}"/>
                    </a:ext>
                  </a:extLst>
                </p:cNvPr>
                <p:cNvSpPr txBox="1"/>
                <p:nvPr/>
              </p:nvSpPr>
              <p:spPr>
                <a:xfrm>
                  <a:off x="10064060" y="1978836"/>
                  <a:ext cx="748076" cy="1088769"/>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33" b="1" i="1" smtClean="0">
                            <a:latin typeface="Cambria Math" panose="02040503050406030204" pitchFamily="18" charset="0"/>
                            <a:cs typeface="Calibri" panose="020F0502020204030204" pitchFamily="34" charset="0"/>
                          </a:rPr>
                          <m:t>𝒛</m:t>
                        </m:r>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33" b="1" i="1" smtClean="0">
                                <a:latin typeface="Cambria Math" panose="02040503050406030204" pitchFamily="18" charset="0"/>
                                <a:cs typeface="Calibri" panose="020F0502020204030204" pitchFamily="34" charset="0"/>
                              </a:rPr>
                            </m:ctrlPr>
                          </m:accPr>
                          <m:e>
                            <m:r>
                              <a:rPr lang="de-DE" sz="1333" b="1" i="1" smtClean="0">
                                <a:latin typeface="Cambria Math" panose="02040503050406030204" pitchFamily="18" charset="0"/>
                                <a:cs typeface="Calibri" panose="020F0502020204030204" pitchFamily="34" charset="0"/>
                              </a:rPr>
                              <m:t>𝒛</m:t>
                            </m:r>
                          </m:e>
                        </m:acc>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𝒄𝒂𝒗</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𝒄𝒂𝒗</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sz="1333" b="1" dirty="0">
                    <a:latin typeface="Calibri" panose="020F0502020204030204" pitchFamily="34" charset="0"/>
                    <a:cs typeface="Calibri" panose="020F0502020204030204" pitchFamily="34" charset="0"/>
                  </a:endParaRPr>
                </a:p>
              </p:txBody>
            </p:sp>
          </mc:Choice>
          <mc:Fallback>
            <p:sp>
              <p:nvSpPr>
                <p:cNvPr id="86" name="Google Shape;100;p14">
                  <a:extLst>
                    <a:ext uri="{FF2B5EF4-FFF2-40B4-BE49-F238E27FC236}">
                      <a16:creationId xmlns:a16="http://schemas.microsoft.com/office/drawing/2014/main" id="{E25D7C93-DE71-446F-8996-88F552163E64}"/>
                    </a:ext>
                  </a:extLst>
                </p:cNvPr>
                <p:cNvSpPr txBox="1">
                  <a:spLocks noRot="1" noChangeAspect="1" noMove="1" noResize="1" noEditPoints="1" noAdjustHandles="1" noChangeArrowheads="1" noChangeShapeType="1" noTextEdit="1"/>
                </p:cNvSpPr>
                <p:nvPr/>
              </p:nvSpPr>
              <p:spPr>
                <a:xfrm>
                  <a:off x="10064060" y="1978836"/>
                  <a:ext cx="748076" cy="1088769"/>
                </a:xfrm>
                <a:prstGeom prst="rect">
                  <a:avLst/>
                </a:prstGeom>
                <a:blipFill>
                  <a:blip r:embed="rId15"/>
                  <a:stretch>
                    <a:fillRect l="-8130" t="-562" b="-1685"/>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Textfeld 128">
                  <a:extLst>
                    <a:ext uri="{FF2B5EF4-FFF2-40B4-BE49-F238E27FC236}">
                      <a16:creationId xmlns:a16="http://schemas.microsoft.com/office/drawing/2014/main" id="{E69322AB-1912-4C50-8727-0E19ED0082D2}"/>
                    </a:ext>
                  </a:extLst>
                </p:cNvPr>
                <p:cNvSpPr txBox="1"/>
                <p:nvPr/>
              </p:nvSpPr>
              <p:spPr>
                <a:xfrm>
                  <a:off x="9133995" y="2338325"/>
                  <a:ext cx="979656" cy="297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𝒙</m:t>
                        </m:r>
                        <m:d>
                          <m:dPr>
                            <m:ctrlPr>
                              <a:rPr lang="de-DE" sz="1330" b="1" i="1" smtClean="0">
                                <a:latin typeface="Cambria Math" panose="02040503050406030204" pitchFamily="18" charset="0"/>
                                <a:cs typeface="Calibri" panose="020F0502020204030204" pitchFamily="34" charset="0"/>
                              </a:rPr>
                            </m:ctrlPr>
                          </m:dPr>
                          <m:e>
                            <m:r>
                              <a:rPr lang="de-DE" sz="1330" b="1" i="1" smtClean="0">
                                <a:latin typeface="Cambria Math" panose="02040503050406030204" pitchFamily="18" charset="0"/>
                                <a:cs typeface="Calibri" panose="020F0502020204030204" pitchFamily="34" charset="0"/>
                              </a:rPr>
                              <m:t>𝒕</m:t>
                            </m:r>
                          </m:e>
                        </m:d>
                        <m:r>
                          <a:rPr lang="de-DE" sz="1330" b="1"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29" name="Textfeld 128">
                  <a:extLst>
                    <a:ext uri="{FF2B5EF4-FFF2-40B4-BE49-F238E27FC236}">
                      <a16:creationId xmlns:a16="http://schemas.microsoft.com/office/drawing/2014/main" id="{E69322AB-1912-4C50-8727-0E19ED0082D2}"/>
                    </a:ext>
                  </a:extLst>
                </p:cNvPr>
                <p:cNvSpPr txBox="1">
                  <a:spLocks noRot="1" noChangeAspect="1" noMove="1" noResize="1" noEditPoints="1" noAdjustHandles="1" noChangeArrowheads="1" noChangeShapeType="1" noTextEdit="1"/>
                </p:cNvSpPr>
                <p:nvPr/>
              </p:nvSpPr>
              <p:spPr>
                <a:xfrm>
                  <a:off x="9133995" y="2338325"/>
                  <a:ext cx="979656" cy="297004"/>
                </a:xfrm>
                <a:prstGeom prst="rect">
                  <a:avLst/>
                </a:prstGeom>
                <a:blipFill>
                  <a:blip r:embed="rId16"/>
                  <a:stretch>
                    <a:fillRect/>
                  </a:stretch>
                </a:blipFill>
              </p:spPr>
              <p:txBody>
                <a:bodyPr/>
                <a:lstStyle/>
                <a:p>
                  <a:r>
                    <a:rPr lang="en-GB">
                      <a:noFill/>
                    </a:rPr>
                    <a:t> </a:t>
                  </a:r>
                </a:p>
              </p:txBody>
            </p:sp>
          </mc:Fallback>
        </mc:AlternateContent>
        <p:sp>
          <p:nvSpPr>
            <p:cNvPr id="130" name="Geschweifte Klammer rechts 129">
              <a:extLst>
                <a:ext uri="{FF2B5EF4-FFF2-40B4-BE49-F238E27FC236}">
                  <a16:creationId xmlns:a16="http://schemas.microsoft.com/office/drawing/2014/main" id="{6698FAD6-9852-4FD1-85D3-75E5E89AEA3A}"/>
                </a:ext>
              </a:extLst>
            </p:cNvPr>
            <p:cNvSpPr/>
            <p:nvPr/>
          </p:nvSpPr>
          <p:spPr>
            <a:xfrm rot="10800000">
              <a:off x="9900988" y="1993056"/>
              <a:ext cx="102304" cy="101093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31" name="Inhaltsplatzhalter 64">
            <a:extLst>
              <a:ext uri="{FF2B5EF4-FFF2-40B4-BE49-F238E27FC236}">
                <a16:creationId xmlns:a16="http://schemas.microsoft.com/office/drawing/2014/main" id="{0B7070BB-30C7-42F0-842C-9443C014EF82}"/>
              </a:ext>
            </a:extLst>
          </p:cNvPr>
          <p:cNvSpPr txBox="1">
            <a:spLocks/>
          </p:cNvSpPr>
          <p:nvPr/>
        </p:nvSpPr>
        <p:spPr>
          <a:xfrm>
            <a:off x="6860050" y="2255620"/>
            <a:ext cx="629389" cy="37927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mit</a:t>
            </a:r>
            <a:endParaRPr lang="en-GB" kern="0" dirty="0"/>
          </a:p>
        </p:txBody>
      </p:sp>
      <p:sp>
        <p:nvSpPr>
          <p:cNvPr id="44" name="TextShape 2">
            <a:extLst>
              <a:ext uri="{FF2B5EF4-FFF2-40B4-BE49-F238E27FC236}">
                <a16:creationId xmlns:a16="http://schemas.microsoft.com/office/drawing/2014/main" id="{4FF864E2-9A20-4CA9-9329-93DD380BBD72}"/>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46" name="TextShape 4">
            <a:extLst>
              <a:ext uri="{FF2B5EF4-FFF2-40B4-BE49-F238E27FC236}">
                <a16:creationId xmlns:a16="http://schemas.microsoft.com/office/drawing/2014/main" id="{66D37A0C-01EB-4A4C-A1CC-5BFB240E9F3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25</a:t>
            </a:fld>
            <a:endParaRPr lang="de-DE" sz="1200" b="0" strike="noStrike" spc="-1">
              <a:latin typeface="Times New Roman"/>
            </a:endParaRPr>
          </a:p>
        </p:txBody>
      </p:sp>
      <p:sp>
        <p:nvSpPr>
          <p:cNvPr id="47" name="TextShape 3">
            <a:extLst>
              <a:ext uri="{FF2B5EF4-FFF2-40B4-BE49-F238E27FC236}">
                <a16:creationId xmlns:a16="http://schemas.microsoft.com/office/drawing/2014/main" id="{906628EE-5523-46B0-B5F1-F50D1DB3020B}"/>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cxnSp>
        <p:nvCxnSpPr>
          <p:cNvPr id="48" name="Google Shape;104;p14">
            <a:extLst>
              <a:ext uri="{FF2B5EF4-FFF2-40B4-BE49-F238E27FC236}">
                <a16:creationId xmlns:a16="http://schemas.microsoft.com/office/drawing/2014/main" id="{8A07E2E9-2AC7-4F8B-9A44-F7DB0912B181}"/>
              </a:ext>
            </a:extLst>
          </p:cNvPr>
          <p:cNvCxnSpPr>
            <a:cxnSpLocks/>
          </p:cNvCxnSpPr>
          <p:nvPr/>
        </p:nvCxnSpPr>
        <p:spPr>
          <a:xfrm>
            <a:off x="1285073" y="444163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AA90DDDB-7545-4425-9445-53162287DB71}"/>
                  </a:ext>
                </a:extLst>
              </p:cNvPr>
              <p:cNvSpPr txBox="1"/>
              <p:nvPr/>
            </p:nvSpPr>
            <p:spPr>
              <a:xfrm>
                <a:off x="762079" y="4205603"/>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49" name="Textfeld 48">
                <a:extLst>
                  <a:ext uri="{FF2B5EF4-FFF2-40B4-BE49-F238E27FC236}">
                    <a16:creationId xmlns:a16="http://schemas.microsoft.com/office/drawing/2014/main" id="{AA90DDDB-7545-4425-9445-53162287DB71}"/>
                  </a:ext>
                </a:extLst>
              </p:cNvPr>
              <p:cNvSpPr txBox="1">
                <a:spLocks noRot="1" noChangeAspect="1" noMove="1" noResize="1" noEditPoints="1" noAdjustHandles="1" noChangeArrowheads="1" noChangeShapeType="1" noTextEdit="1"/>
              </p:cNvSpPr>
              <p:nvPr/>
            </p:nvSpPr>
            <p:spPr>
              <a:xfrm>
                <a:off x="762079" y="4205603"/>
                <a:ext cx="522994" cy="369332"/>
              </a:xfrm>
              <a:prstGeom prst="rect">
                <a:avLst/>
              </a:prstGeom>
              <a:blipFill>
                <a:blip r:embed="rId17"/>
                <a:stretch>
                  <a:fillRect/>
                </a:stretch>
              </a:blipFill>
            </p:spPr>
            <p:txBody>
              <a:bodyPr/>
              <a:lstStyle/>
              <a:p>
                <a:r>
                  <a:rPr lang="en-GB">
                    <a:noFill/>
                  </a:rPr>
                  <a:t> </a:t>
                </a:r>
              </a:p>
            </p:txBody>
          </p:sp>
        </mc:Fallback>
      </mc:AlternateContent>
      <p:cxnSp>
        <p:nvCxnSpPr>
          <p:cNvPr id="50" name="Google Shape;104;p14">
            <a:extLst>
              <a:ext uri="{FF2B5EF4-FFF2-40B4-BE49-F238E27FC236}">
                <a16:creationId xmlns:a16="http://schemas.microsoft.com/office/drawing/2014/main" id="{7143C8E3-0C06-40C4-822F-93F4CA8FB450}"/>
              </a:ext>
            </a:extLst>
          </p:cNvPr>
          <p:cNvCxnSpPr>
            <a:cxnSpLocks/>
          </p:cNvCxnSpPr>
          <p:nvPr/>
        </p:nvCxnSpPr>
        <p:spPr>
          <a:xfrm>
            <a:off x="6423813" y="413003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46452D48-590A-4BD5-973C-2ACC1557EC07}"/>
                  </a:ext>
                </a:extLst>
              </p:cNvPr>
              <p:cNvSpPr txBox="1"/>
              <p:nvPr/>
            </p:nvSpPr>
            <p:spPr>
              <a:xfrm>
                <a:off x="5900819" y="38939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51" name="Textfeld 50">
                <a:extLst>
                  <a:ext uri="{FF2B5EF4-FFF2-40B4-BE49-F238E27FC236}">
                    <a16:creationId xmlns:a16="http://schemas.microsoft.com/office/drawing/2014/main" id="{46452D48-590A-4BD5-973C-2ACC1557EC07}"/>
                  </a:ext>
                </a:extLst>
              </p:cNvPr>
              <p:cNvSpPr txBox="1">
                <a:spLocks noRot="1" noChangeAspect="1" noMove="1" noResize="1" noEditPoints="1" noAdjustHandles="1" noChangeArrowheads="1" noChangeShapeType="1" noTextEdit="1"/>
              </p:cNvSpPr>
              <p:nvPr/>
            </p:nvSpPr>
            <p:spPr>
              <a:xfrm>
                <a:off x="5900819" y="3893997"/>
                <a:ext cx="522994" cy="369332"/>
              </a:xfrm>
              <a:prstGeom prst="rect">
                <a:avLst/>
              </a:prstGeom>
              <a:blipFill>
                <a:blip r:embed="rId18"/>
                <a:stretch>
                  <a:fillRect/>
                </a:stretch>
              </a:blipFill>
            </p:spPr>
            <p:txBody>
              <a:bodyPr/>
              <a:lstStyle/>
              <a:p>
                <a:r>
                  <a:rPr lang="en-GB">
                    <a:noFill/>
                  </a:rPr>
                  <a:t> </a:t>
                </a:r>
              </a:p>
            </p:txBody>
          </p:sp>
        </mc:Fallback>
      </mc:AlternateContent>
      <p:cxnSp>
        <p:nvCxnSpPr>
          <p:cNvPr id="52" name="Google Shape;104;p14">
            <a:extLst>
              <a:ext uri="{FF2B5EF4-FFF2-40B4-BE49-F238E27FC236}">
                <a16:creationId xmlns:a16="http://schemas.microsoft.com/office/drawing/2014/main" id="{13551621-7D4F-4BCE-8FBE-44B6CBDA2F4E}"/>
              </a:ext>
            </a:extLst>
          </p:cNvPr>
          <p:cNvCxnSpPr>
            <a:cxnSpLocks/>
          </p:cNvCxnSpPr>
          <p:nvPr/>
        </p:nvCxnSpPr>
        <p:spPr>
          <a:xfrm>
            <a:off x="6423813" y="445185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701004BF-C487-451F-B8A6-1A7432893F66}"/>
                  </a:ext>
                </a:extLst>
              </p:cNvPr>
              <p:cNvSpPr txBox="1"/>
              <p:nvPr/>
            </p:nvSpPr>
            <p:spPr>
              <a:xfrm>
                <a:off x="5900819" y="421582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𝒌</m:t>
                          </m:r>
                        </m:sub>
                      </m:sSub>
                    </m:oMath>
                  </m:oMathPara>
                </a14:m>
                <a:endParaRPr lang="en-GB" dirty="0"/>
              </a:p>
            </p:txBody>
          </p:sp>
        </mc:Choice>
        <mc:Fallback xmlns="">
          <p:sp>
            <p:nvSpPr>
              <p:cNvPr id="53" name="Textfeld 52">
                <a:extLst>
                  <a:ext uri="{FF2B5EF4-FFF2-40B4-BE49-F238E27FC236}">
                    <a16:creationId xmlns:a16="http://schemas.microsoft.com/office/drawing/2014/main" id="{701004BF-C487-451F-B8A6-1A7432893F66}"/>
                  </a:ext>
                </a:extLst>
              </p:cNvPr>
              <p:cNvSpPr txBox="1">
                <a:spLocks noRot="1" noChangeAspect="1" noMove="1" noResize="1" noEditPoints="1" noAdjustHandles="1" noChangeArrowheads="1" noChangeShapeType="1" noTextEdit="1"/>
              </p:cNvSpPr>
              <p:nvPr/>
            </p:nvSpPr>
            <p:spPr>
              <a:xfrm>
                <a:off x="5900819" y="4215821"/>
                <a:ext cx="522994" cy="369332"/>
              </a:xfrm>
              <a:prstGeom prst="rect">
                <a:avLst/>
              </a:prstGeom>
              <a:blipFill>
                <a:blip r:embed="rId19"/>
                <a:stretch>
                  <a:fillRect b="-1667"/>
                </a:stretch>
              </a:blipFill>
            </p:spPr>
            <p:txBody>
              <a:bodyPr/>
              <a:lstStyle/>
              <a:p>
                <a:r>
                  <a:rPr lang="en-GB">
                    <a:noFill/>
                  </a:rPr>
                  <a:t> </a:t>
                </a:r>
              </a:p>
            </p:txBody>
          </p:sp>
        </mc:Fallback>
      </mc:AlternateContent>
      <p:grpSp>
        <p:nvGrpSpPr>
          <p:cNvPr id="2" name="Gruppieren 1">
            <a:extLst>
              <a:ext uri="{FF2B5EF4-FFF2-40B4-BE49-F238E27FC236}">
                <a16:creationId xmlns:a16="http://schemas.microsoft.com/office/drawing/2014/main" id="{F41FC3BC-6688-4792-8EB9-148057C31B18}"/>
              </a:ext>
            </a:extLst>
          </p:cNvPr>
          <p:cNvGrpSpPr/>
          <p:nvPr/>
        </p:nvGrpSpPr>
        <p:grpSpPr>
          <a:xfrm>
            <a:off x="4754850" y="4189899"/>
            <a:ext cx="162231" cy="162231"/>
            <a:chOff x="4778042" y="3119988"/>
            <a:chExt cx="162231" cy="162231"/>
          </a:xfrm>
        </p:grpSpPr>
        <p:sp>
          <p:nvSpPr>
            <p:cNvPr id="54" name="Google Shape;459;p16">
              <a:extLst>
                <a:ext uri="{FF2B5EF4-FFF2-40B4-BE49-F238E27FC236}">
                  <a16:creationId xmlns:a16="http://schemas.microsoft.com/office/drawing/2014/main" id="{AB0ADAB4-A099-4106-9407-938C76060F08}"/>
                </a:ext>
              </a:extLst>
            </p:cNvPr>
            <p:cNvSpPr/>
            <p:nvPr/>
          </p:nvSpPr>
          <p:spPr>
            <a:xfrm>
              <a:off x="4778042" y="3119988"/>
              <a:ext cx="162231" cy="162231"/>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55" name="Google Shape;460;p16">
              <a:extLst>
                <a:ext uri="{FF2B5EF4-FFF2-40B4-BE49-F238E27FC236}">
                  <a16:creationId xmlns:a16="http://schemas.microsoft.com/office/drawing/2014/main" id="{6860665A-E287-4A84-AF9A-1DBD3204B9BF}"/>
                </a:ext>
              </a:extLst>
            </p:cNvPr>
            <p:cNvCxnSpPr/>
            <p:nvPr/>
          </p:nvCxnSpPr>
          <p:spPr>
            <a:xfrm>
              <a:off x="4815977" y="3201104"/>
              <a:ext cx="86362" cy="0"/>
            </a:xfrm>
            <a:prstGeom prst="straightConnector1">
              <a:avLst/>
            </a:prstGeom>
            <a:noFill/>
            <a:ln w="19050" cap="flat" cmpd="sng">
              <a:solidFill>
                <a:schemeClr val="dk2"/>
              </a:solidFill>
              <a:prstDash val="solid"/>
              <a:round/>
              <a:headEnd type="none" w="med" len="med"/>
              <a:tailEnd type="none" w="med" len="med"/>
            </a:ln>
          </p:spPr>
        </p:cxnSp>
      </p:grpSp>
      <p:cxnSp>
        <p:nvCxnSpPr>
          <p:cNvPr id="56" name="Google Shape;104;p14">
            <a:extLst>
              <a:ext uri="{FF2B5EF4-FFF2-40B4-BE49-F238E27FC236}">
                <a16:creationId xmlns:a16="http://schemas.microsoft.com/office/drawing/2014/main" id="{FB1EDF92-EAC4-479C-A8C3-C29EB06EAD5E}"/>
              </a:ext>
            </a:extLst>
          </p:cNvPr>
          <p:cNvCxnSpPr>
            <a:cxnSpLocks/>
            <a:endCxn id="54" idx="0"/>
          </p:cNvCxnSpPr>
          <p:nvPr/>
        </p:nvCxnSpPr>
        <p:spPr>
          <a:xfrm>
            <a:off x="4830192" y="3700250"/>
            <a:ext cx="5774" cy="489649"/>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7" name="Textfeld 56">
                <a:extLst>
                  <a:ext uri="{FF2B5EF4-FFF2-40B4-BE49-F238E27FC236}">
                    <a16:creationId xmlns:a16="http://schemas.microsoft.com/office/drawing/2014/main" id="{3A3C5F74-3296-4DE2-AF9A-3322E570E03F}"/>
                  </a:ext>
                </a:extLst>
              </p:cNvPr>
              <p:cNvSpPr txBox="1"/>
              <p:nvPr/>
            </p:nvSpPr>
            <p:spPr>
              <a:xfrm>
                <a:off x="4678158" y="4749513"/>
                <a:ext cx="304068" cy="374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cs typeface="Calibri" panose="020F0502020204030204" pitchFamily="34" charset="0"/>
                        </a:rPr>
                        <m:t>𝒆</m:t>
                      </m:r>
                    </m:oMath>
                  </m:oMathPara>
                </a14:m>
                <a:endParaRPr lang="en-GB" b="1" dirty="0"/>
              </a:p>
            </p:txBody>
          </p:sp>
        </mc:Choice>
        <mc:Fallback xmlns="">
          <p:sp>
            <p:nvSpPr>
              <p:cNvPr id="57" name="Textfeld 56">
                <a:extLst>
                  <a:ext uri="{FF2B5EF4-FFF2-40B4-BE49-F238E27FC236}">
                    <a16:creationId xmlns:a16="http://schemas.microsoft.com/office/drawing/2014/main" id="{3A3C5F74-3296-4DE2-AF9A-3322E570E03F}"/>
                  </a:ext>
                </a:extLst>
              </p:cNvPr>
              <p:cNvSpPr txBox="1">
                <a:spLocks noRot="1" noChangeAspect="1" noMove="1" noResize="1" noEditPoints="1" noAdjustHandles="1" noChangeArrowheads="1" noChangeShapeType="1" noTextEdit="1"/>
              </p:cNvSpPr>
              <p:nvPr/>
            </p:nvSpPr>
            <p:spPr>
              <a:xfrm>
                <a:off x="4678158" y="4749513"/>
                <a:ext cx="304068" cy="374974"/>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839A1B9E-5BCB-4ABE-8D2A-E96B66E26CCF}"/>
                  </a:ext>
                </a:extLst>
              </p:cNvPr>
              <p:cNvSpPr txBox="1"/>
              <p:nvPr/>
            </p:nvSpPr>
            <p:spPr>
              <a:xfrm>
                <a:off x="4599380" y="3479028"/>
                <a:ext cx="1039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cs typeface="Calibri" panose="020F0502020204030204" pitchFamily="34" charset="0"/>
                            </a:rPr>
                          </m:ctrlPr>
                        </m:sSubPr>
                        <m:e>
                          <m:r>
                            <a:rPr lang="de-DE" b="1" i="1" smtClean="0">
                              <a:latin typeface="Cambria Math" panose="02040503050406030204" pitchFamily="18" charset="0"/>
                              <a:cs typeface="Calibri" panose="020F0502020204030204" pitchFamily="34" charset="0"/>
                            </a:rPr>
                            <m:t>𝒙</m:t>
                          </m:r>
                        </m:e>
                        <m:sub>
                          <m:r>
                            <a:rPr lang="de-DE" b="0" i="1" smtClean="0">
                              <a:latin typeface="Cambria Math" panose="02040503050406030204" pitchFamily="18" charset="0"/>
                              <a:cs typeface="Calibri" panose="020F0502020204030204" pitchFamily="34" charset="0"/>
                            </a:rPr>
                            <m:t>𝑘</m:t>
                          </m:r>
                          <m:r>
                            <a:rPr lang="de-DE" b="0" i="1" smtClean="0">
                              <a:latin typeface="Cambria Math" panose="02040503050406030204" pitchFamily="18" charset="0"/>
                              <a:cs typeface="Calibri" panose="020F0502020204030204" pitchFamily="34" charset="0"/>
                            </a:rPr>
                            <m:t>+1</m:t>
                          </m:r>
                        </m:sub>
                      </m:sSub>
                    </m:oMath>
                  </m:oMathPara>
                </a14:m>
                <a:endParaRPr lang="en-GB" b="1" i="1" dirty="0"/>
              </a:p>
            </p:txBody>
          </p:sp>
        </mc:Choice>
        <mc:Fallback xmlns="">
          <p:sp>
            <p:nvSpPr>
              <p:cNvPr id="59" name="Textfeld 58">
                <a:extLst>
                  <a:ext uri="{FF2B5EF4-FFF2-40B4-BE49-F238E27FC236}">
                    <a16:creationId xmlns:a16="http://schemas.microsoft.com/office/drawing/2014/main" id="{839A1B9E-5BCB-4ABE-8D2A-E96B66E26CCF}"/>
                  </a:ext>
                </a:extLst>
              </p:cNvPr>
              <p:cNvSpPr txBox="1">
                <a:spLocks noRot="1" noChangeAspect="1" noMove="1" noResize="1" noEditPoints="1" noAdjustHandles="1" noChangeArrowheads="1" noChangeShapeType="1" noTextEdit="1"/>
              </p:cNvSpPr>
              <p:nvPr/>
            </p:nvSpPr>
            <p:spPr>
              <a:xfrm>
                <a:off x="4599380" y="3479028"/>
                <a:ext cx="1039149" cy="369332"/>
              </a:xfrm>
              <a:prstGeom prst="rect">
                <a:avLst/>
              </a:prstGeom>
              <a:blipFill>
                <a:blip r:embed="rId21"/>
                <a:stretch>
                  <a:fillRect/>
                </a:stretch>
              </a:blipFill>
            </p:spPr>
            <p:txBody>
              <a:bodyPr/>
              <a:lstStyle/>
              <a:p>
                <a:r>
                  <a:rPr lang="en-GB">
                    <a:noFill/>
                  </a:rPr>
                  <a:t> </a:t>
                </a:r>
              </a:p>
            </p:txBody>
          </p:sp>
        </mc:Fallback>
      </mc:AlternateContent>
      <p:cxnSp>
        <p:nvCxnSpPr>
          <p:cNvPr id="64" name="Google Shape;104;p14">
            <a:extLst>
              <a:ext uri="{FF2B5EF4-FFF2-40B4-BE49-F238E27FC236}">
                <a16:creationId xmlns:a16="http://schemas.microsoft.com/office/drawing/2014/main" id="{650AFE38-C19F-4160-B125-6573389E1032}"/>
              </a:ext>
            </a:extLst>
          </p:cNvPr>
          <p:cNvCxnSpPr>
            <a:cxnSpLocks/>
            <a:stCxn id="54" idx="4"/>
          </p:cNvCxnSpPr>
          <p:nvPr/>
        </p:nvCxnSpPr>
        <p:spPr>
          <a:xfrm>
            <a:off x="4835966" y="4352130"/>
            <a:ext cx="0" cy="496056"/>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275BD9AB-C5B9-4941-B18E-CAA6A1DB7580}"/>
                  </a:ext>
                </a:extLst>
              </p:cNvPr>
              <p:cNvSpPr txBox="1"/>
              <p:nvPr/>
            </p:nvSpPr>
            <p:spPr>
              <a:xfrm>
                <a:off x="9361701" y="3900415"/>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acc>
                            <m:accPr>
                              <m:chr m:val="̂"/>
                              <m:ctrlPr>
                                <a:rPr lang="de-DE" sz="1800" b="1" i="1" smtClean="0">
                                  <a:latin typeface="Cambria Math" panose="02040503050406030204" pitchFamily="18" charset="0"/>
                                  <a:cs typeface="Calibri" panose="020F0502020204030204" pitchFamily="34" charset="0"/>
                                </a:rPr>
                              </m:ctrlPr>
                            </m:accPr>
                            <m:e>
                              <m:r>
                                <a:rPr lang="de-DE" sz="1800" b="1" i="1" smtClean="0">
                                  <a:latin typeface="Cambria Math" panose="02040503050406030204" pitchFamily="18" charset="0"/>
                                  <a:cs typeface="Calibri" panose="020F0502020204030204" pitchFamily="34" charset="0"/>
                                </a:rPr>
                                <m:t>𝒙</m:t>
                              </m:r>
                            </m:e>
                          </m:acc>
                        </m:e>
                        <m:sub>
                          <m:r>
                            <a:rPr lang="de-DE" sz="1800" b="0" i="1" smtClean="0">
                              <a:latin typeface="Cambria Math" panose="02040503050406030204" pitchFamily="18" charset="0"/>
                              <a:cs typeface="Calibri" panose="020F0502020204030204" pitchFamily="34" charset="0"/>
                            </a:rPr>
                            <m:t>𝑘</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67" name="Textfeld 66">
                <a:extLst>
                  <a:ext uri="{FF2B5EF4-FFF2-40B4-BE49-F238E27FC236}">
                    <a16:creationId xmlns:a16="http://schemas.microsoft.com/office/drawing/2014/main" id="{275BD9AB-C5B9-4941-B18E-CAA6A1DB7580}"/>
                  </a:ext>
                </a:extLst>
              </p:cNvPr>
              <p:cNvSpPr txBox="1">
                <a:spLocks noRot="1" noChangeAspect="1" noMove="1" noResize="1" noEditPoints="1" noAdjustHandles="1" noChangeArrowheads="1" noChangeShapeType="1" noTextEdit="1"/>
              </p:cNvSpPr>
              <p:nvPr/>
            </p:nvSpPr>
            <p:spPr>
              <a:xfrm>
                <a:off x="9361701" y="3900415"/>
                <a:ext cx="522994" cy="369332"/>
              </a:xfrm>
              <a:prstGeom prst="rect">
                <a:avLst/>
              </a:prstGeom>
              <a:blipFill>
                <a:blip r:embed="rId22"/>
                <a:stretch>
                  <a:fillRect t="-6667" r="-15116"/>
                </a:stretch>
              </a:blipFill>
            </p:spPr>
            <p:txBody>
              <a:bodyPr/>
              <a:lstStyle/>
              <a:p>
                <a:r>
                  <a:rPr lang="en-GB">
                    <a:noFill/>
                  </a:rPr>
                  <a:t> </a:t>
                </a:r>
              </a:p>
            </p:txBody>
          </p:sp>
        </mc:Fallback>
      </mc:AlternateContent>
      <p:grpSp>
        <p:nvGrpSpPr>
          <p:cNvPr id="68" name="Gruppieren 67">
            <a:extLst>
              <a:ext uri="{FF2B5EF4-FFF2-40B4-BE49-F238E27FC236}">
                <a16:creationId xmlns:a16="http://schemas.microsoft.com/office/drawing/2014/main" id="{CB33D4E1-F8FD-4F5F-8F67-D8832E8737FB}"/>
              </a:ext>
            </a:extLst>
          </p:cNvPr>
          <p:cNvGrpSpPr/>
          <p:nvPr/>
        </p:nvGrpSpPr>
        <p:grpSpPr>
          <a:xfrm>
            <a:off x="9971622" y="4190723"/>
            <a:ext cx="162231" cy="162231"/>
            <a:chOff x="4778042" y="3119988"/>
            <a:chExt cx="162231" cy="162231"/>
          </a:xfrm>
        </p:grpSpPr>
        <p:sp>
          <p:nvSpPr>
            <p:cNvPr id="71" name="Google Shape;459;p16">
              <a:extLst>
                <a:ext uri="{FF2B5EF4-FFF2-40B4-BE49-F238E27FC236}">
                  <a16:creationId xmlns:a16="http://schemas.microsoft.com/office/drawing/2014/main" id="{C1826963-01A7-42D3-BC0E-C2A1278D86F1}"/>
                </a:ext>
              </a:extLst>
            </p:cNvPr>
            <p:cNvSpPr/>
            <p:nvPr/>
          </p:nvSpPr>
          <p:spPr>
            <a:xfrm>
              <a:off x="4778042" y="3119988"/>
              <a:ext cx="162231" cy="162231"/>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2" name="Google Shape;460;p16">
              <a:extLst>
                <a:ext uri="{FF2B5EF4-FFF2-40B4-BE49-F238E27FC236}">
                  <a16:creationId xmlns:a16="http://schemas.microsoft.com/office/drawing/2014/main" id="{5F91822D-8FD7-4660-8752-A50B2F07EF6C}"/>
                </a:ext>
              </a:extLst>
            </p:cNvPr>
            <p:cNvCxnSpPr/>
            <p:nvPr/>
          </p:nvCxnSpPr>
          <p:spPr>
            <a:xfrm>
              <a:off x="4815977" y="3201104"/>
              <a:ext cx="86362" cy="0"/>
            </a:xfrm>
            <a:prstGeom prst="straightConnector1">
              <a:avLst/>
            </a:prstGeom>
            <a:noFill/>
            <a:ln w="19050" cap="flat" cmpd="sng">
              <a:solidFill>
                <a:schemeClr val="dk2"/>
              </a:solidFill>
              <a:prstDash val="solid"/>
              <a:round/>
              <a:headEnd type="none" w="med" len="med"/>
              <a:tailEnd type="none" w="med" len="med"/>
            </a:ln>
          </p:spPr>
        </p:cxnSp>
      </p:grpSp>
      <p:cxnSp>
        <p:nvCxnSpPr>
          <p:cNvPr id="73" name="Google Shape;104;p14">
            <a:extLst>
              <a:ext uri="{FF2B5EF4-FFF2-40B4-BE49-F238E27FC236}">
                <a16:creationId xmlns:a16="http://schemas.microsoft.com/office/drawing/2014/main" id="{FF99970F-C9BA-4D2A-A4CE-C83D99FCCD79}"/>
              </a:ext>
            </a:extLst>
          </p:cNvPr>
          <p:cNvCxnSpPr>
            <a:cxnSpLocks/>
            <a:endCxn id="71" idx="0"/>
          </p:cNvCxnSpPr>
          <p:nvPr/>
        </p:nvCxnSpPr>
        <p:spPr>
          <a:xfrm>
            <a:off x="10046964" y="3701074"/>
            <a:ext cx="5774" cy="489649"/>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4" name="Textfeld 73">
                <a:extLst>
                  <a:ext uri="{FF2B5EF4-FFF2-40B4-BE49-F238E27FC236}">
                    <a16:creationId xmlns:a16="http://schemas.microsoft.com/office/drawing/2014/main" id="{9BCC0EE6-1B89-4FDE-BE07-ABC03EF2BC95}"/>
                  </a:ext>
                </a:extLst>
              </p:cNvPr>
              <p:cNvSpPr txBox="1"/>
              <p:nvPr/>
            </p:nvSpPr>
            <p:spPr>
              <a:xfrm>
                <a:off x="9904566" y="4745332"/>
                <a:ext cx="304068" cy="374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cs typeface="Calibri" panose="020F0502020204030204" pitchFamily="34" charset="0"/>
                        </a:rPr>
                        <m:t>𝒆</m:t>
                      </m:r>
                    </m:oMath>
                  </m:oMathPara>
                </a14:m>
                <a:endParaRPr lang="en-GB" b="1" dirty="0"/>
              </a:p>
            </p:txBody>
          </p:sp>
        </mc:Choice>
        <mc:Fallback xmlns="">
          <p:sp>
            <p:nvSpPr>
              <p:cNvPr id="74" name="Textfeld 73">
                <a:extLst>
                  <a:ext uri="{FF2B5EF4-FFF2-40B4-BE49-F238E27FC236}">
                    <a16:creationId xmlns:a16="http://schemas.microsoft.com/office/drawing/2014/main" id="{9BCC0EE6-1B89-4FDE-BE07-ABC03EF2BC95}"/>
                  </a:ext>
                </a:extLst>
              </p:cNvPr>
              <p:cNvSpPr txBox="1">
                <a:spLocks noRot="1" noChangeAspect="1" noMove="1" noResize="1" noEditPoints="1" noAdjustHandles="1" noChangeArrowheads="1" noChangeShapeType="1" noTextEdit="1"/>
              </p:cNvSpPr>
              <p:nvPr/>
            </p:nvSpPr>
            <p:spPr>
              <a:xfrm>
                <a:off x="9904566" y="4745332"/>
                <a:ext cx="304068" cy="374974"/>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feld 74">
                <a:extLst>
                  <a:ext uri="{FF2B5EF4-FFF2-40B4-BE49-F238E27FC236}">
                    <a16:creationId xmlns:a16="http://schemas.microsoft.com/office/drawing/2014/main" id="{9EE8DAAD-A484-470C-B47B-5AF523E83424}"/>
                  </a:ext>
                </a:extLst>
              </p:cNvPr>
              <p:cNvSpPr txBox="1"/>
              <p:nvPr/>
            </p:nvSpPr>
            <p:spPr>
              <a:xfrm>
                <a:off x="9816152" y="3474787"/>
                <a:ext cx="1039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cs typeface="Calibri" panose="020F0502020204030204" pitchFamily="34" charset="0"/>
                            </a:rPr>
                          </m:ctrlPr>
                        </m:sSubPr>
                        <m:e>
                          <m:r>
                            <a:rPr lang="de-DE" b="1" i="1" smtClean="0">
                              <a:latin typeface="Cambria Math" panose="02040503050406030204" pitchFamily="18" charset="0"/>
                              <a:cs typeface="Calibri" panose="020F0502020204030204" pitchFamily="34" charset="0"/>
                            </a:rPr>
                            <m:t>𝒙</m:t>
                          </m:r>
                        </m:e>
                        <m:sub>
                          <m:r>
                            <a:rPr lang="de-DE" b="0" i="1" smtClean="0">
                              <a:latin typeface="Cambria Math" panose="02040503050406030204" pitchFamily="18" charset="0"/>
                              <a:cs typeface="Calibri" panose="020F0502020204030204" pitchFamily="34" charset="0"/>
                            </a:rPr>
                            <m:t>𝑘</m:t>
                          </m:r>
                          <m:r>
                            <a:rPr lang="de-DE" b="0" i="1" smtClean="0">
                              <a:latin typeface="Cambria Math" panose="02040503050406030204" pitchFamily="18" charset="0"/>
                              <a:cs typeface="Calibri" panose="020F0502020204030204" pitchFamily="34" charset="0"/>
                            </a:rPr>
                            <m:t>+1</m:t>
                          </m:r>
                        </m:sub>
                      </m:sSub>
                    </m:oMath>
                  </m:oMathPara>
                </a14:m>
                <a:endParaRPr lang="en-GB" b="1" i="1" dirty="0"/>
              </a:p>
            </p:txBody>
          </p:sp>
        </mc:Choice>
        <mc:Fallback xmlns="">
          <p:sp>
            <p:nvSpPr>
              <p:cNvPr id="75" name="Textfeld 74">
                <a:extLst>
                  <a:ext uri="{FF2B5EF4-FFF2-40B4-BE49-F238E27FC236}">
                    <a16:creationId xmlns:a16="http://schemas.microsoft.com/office/drawing/2014/main" id="{9EE8DAAD-A484-470C-B47B-5AF523E83424}"/>
                  </a:ext>
                </a:extLst>
              </p:cNvPr>
              <p:cNvSpPr txBox="1">
                <a:spLocks noRot="1" noChangeAspect="1" noMove="1" noResize="1" noEditPoints="1" noAdjustHandles="1" noChangeArrowheads="1" noChangeShapeType="1" noTextEdit="1"/>
              </p:cNvSpPr>
              <p:nvPr/>
            </p:nvSpPr>
            <p:spPr>
              <a:xfrm>
                <a:off x="9816152" y="3474787"/>
                <a:ext cx="1039149" cy="369332"/>
              </a:xfrm>
              <a:prstGeom prst="rect">
                <a:avLst/>
              </a:prstGeom>
              <a:blipFill>
                <a:blip r:embed="rId24"/>
                <a:stretch>
                  <a:fillRect/>
                </a:stretch>
              </a:blipFill>
            </p:spPr>
            <p:txBody>
              <a:bodyPr/>
              <a:lstStyle/>
              <a:p>
                <a:r>
                  <a:rPr lang="en-GB">
                    <a:noFill/>
                  </a:rPr>
                  <a:t> </a:t>
                </a:r>
              </a:p>
            </p:txBody>
          </p:sp>
        </mc:Fallback>
      </mc:AlternateContent>
      <p:cxnSp>
        <p:nvCxnSpPr>
          <p:cNvPr id="76" name="Google Shape;104;p14">
            <a:extLst>
              <a:ext uri="{FF2B5EF4-FFF2-40B4-BE49-F238E27FC236}">
                <a16:creationId xmlns:a16="http://schemas.microsoft.com/office/drawing/2014/main" id="{A29614C0-673E-4F1B-AAAE-68788E76DD5F}"/>
              </a:ext>
            </a:extLst>
          </p:cNvPr>
          <p:cNvCxnSpPr>
            <a:cxnSpLocks/>
            <a:stCxn id="71" idx="4"/>
          </p:cNvCxnSpPr>
          <p:nvPr/>
        </p:nvCxnSpPr>
        <p:spPr>
          <a:xfrm>
            <a:off x="10052738" y="4352954"/>
            <a:ext cx="0" cy="496056"/>
          </a:xfrm>
          <a:prstGeom prst="straightConnector1">
            <a:avLst/>
          </a:prstGeom>
          <a:noFill/>
          <a:ln w="9525" cap="flat" cmpd="sng">
            <a:solidFill>
              <a:schemeClr val="dk2"/>
            </a:solidFill>
            <a:prstDash val="solid"/>
            <a:round/>
            <a:headEnd type="none" w="med" len="med"/>
            <a:tailEnd type="triangle" w="med" len="med"/>
          </a:ln>
        </p:spPr>
      </p:cxnSp>
      <p:sp>
        <p:nvSpPr>
          <p:cNvPr id="4" name="Fußzeilenplatzhalter 3">
            <a:extLst>
              <a:ext uri="{FF2B5EF4-FFF2-40B4-BE49-F238E27FC236}">
                <a16:creationId xmlns:a16="http://schemas.microsoft.com/office/drawing/2014/main" id="{FCE72EBD-9AC1-4B53-B149-D930414E6B6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03A216AC-C483-4F55-BB85-1F7E6F1E638C}"/>
              </a:ext>
            </a:extLst>
          </p:cNvPr>
          <p:cNvSpPr>
            <a:spLocks noGrp="1"/>
          </p:cNvSpPr>
          <p:nvPr>
            <p:ph type="dt" idx="10"/>
          </p:nvPr>
        </p:nvSpPr>
        <p:spPr/>
        <p:txBody>
          <a:bodyPr/>
          <a:lstStyle/>
          <a:p>
            <a:pPr>
              <a:lnSpc>
                <a:spcPct val="100000"/>
              </a:lnSpc>
            </a:pPr>
            <a:fld id="{A66F675F-77DB-4E3C-97E3-E2F1D22BB94D}"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DCB00188-7538-4ECD-BE48-26776241D1B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25</a:t>
            </a:fld>
            <a:endParaRPr lang="de-DE" sz="1200" b="0" strike="noStrike" spc="-1">
              <a:latin typeface="Times New Roman"/>
            </a:endParaRPr>
          </a:p>
        </p:txBody>
      </p:sp>
    </p:spTree>
    <p:extLst>
      <p:ext uri="{BB962C8B-B14F-4D97-AF65-F5344CB8AC3E}">
        <p14:creationId xmlns:p14="http://schemas.microsoft.com/office/powerpoint/2010/main" val="63385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981076"/>
            <a:ext cx="11807673" cy="819200"/>
          </a:xfrm>
        </p:spPr>
        <p:txBody>
          <a:bodyPr/>
          <a:lstStyle/>
          <a:p>
            <a:r>
              <a:rPr lang="de-DE" sz="2000" dirty="0"/>
              <a:t>Besonderheit: Es steht nur eine einzige Messung der Bauteilqualität am Ende jedes Batches zur Verfügung.</a:t>
            </a:r>
          </a:p>
          <a:p>
            <a:r>
              <a:rPr lang="de-DE" sz="2000" dirty="0"/>
              <a:t>Modellansatz: Rekurrenter nichtlinearer Modellansatz, z.B. Rekurrentes Neuronales Netz.</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b="0" kern="0" dirty="0" err="1"/>
              <a:t>Parameterschätzung</a:t>
            </a:r>
            <a:r>
              <a:rPr lang="en-GB" sz="2000" b="0" kern="0" dirty="0"/>
              <a:t> </a:t>
            </a:r>
            <a:r>
              <a:rPr lang="en-GB" sz="2000" b="0" kern="0" dirty="0" err="1"/>
              <a:t>erfolgt</a:t>
            </a:r>
            <a:r>
              <a:rPr lang="en-GB" sz="2000" b="0" kern="0" dirty="0"/>
              <a:t> offline, </a:t>
            </a:r>
            <a:r>
              <a:rPr lang="en-GB" sz="2000" b="0" kern="0" dirty="0" err="1"/>
              <a:t>aufgezeichnete</a:t>
            </a:r>
            <a:r>
              <a:rPr lang="en-GB" sz="2000" b="0" kern="0" dirty="0"/>
              <a:t> </a:t>
            </a:r>
            <a:r>
              <a:rPr lang="en-GB" sz="2000" b="0" kern="0" dirty="0" err="1"/>
              <a:t>Daten</a:t>
            </a:r>
            <a:r>
              <a:rPr lang="en-GB" sz="2000" b="0" kern="0" dirty="0"/>
              <a:t> </a:t>
            </a:r>
            <a:r>
              <a:rPr lang="en-GB" sz="2000" b="0" kern="0" dirty="0" err="1"/>
              <a:t>aus</a:t>
            </a:r>
            <a:r>
              <a:rPr lang="en-GB" sz="2000" b="0" kern="0" dirty="0"/>
              <a:t> </a:t>
            </a:r>
            <a:r>
              <a:rPr lang="en-GB" sz="2000" b="0" kern="0" dirty="0" err="1"/>
              <a:t>Einrichtungsvorgang</a:t>
            </a:r>
            <a:r>
              <a:rPr lang="en-GB" sz="2000" b="0" kern="0" dirty="0"/>
              <a:t> </a:t>
            </a:r>
            <a:r>
              <a:rPr lang="en-GB" sz="2000" b="0" kern="0" dirty="0" err="1"/>
              <a:t>als</a:t>
            </a:r>
            <a:r>
              <a:rPr lang="en-GB" sz="2000" b="0" kern="0" dirty="0"/>
              <a:t> </a:t>
            </a:r>
            <a:r>
              <a:rPr lang="en-GB" sz="2000" b="0" kern="0" dirty="0" err="1"/>
              <a:t>Trainingsdaten</a:t>
            </a:r>
            <a:endParaRPr lang="en-GB" sz="2000" b="0" kern="0" dirty="0"/>
          </a:p>
          <a:p>
            <a:pPr marL="0" indent="0">
              <a:buNone/>
            </a:pPr>
            <a:endParaRPr lang="en-GB" sz="20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 - Qualitätsmodell</a:t>
            </a:r>
            <a:endParaRPr lang="en-GB" sz="2800" b="1" dirty="0"/>
          </a:p>
        </p:txBody>
      </p:sp>
      <p:grpSp>
        <p:nvGrpSpPr>
          <p:cNvPr id="6" name="Gruppieren 5">
            <a:extLst>
              <a:ext uri="{FF2B5EF4-FFF2-40B4-BE49-F238E27FC236}">
                <a16:creationId xmlns:a16="http://schemas.microsoft.com/office/drawing/2014/main" id="{B9FDCBCF-1B0B-4B03-99A1-EFCAC04C917A}"/>
              </a:ext>
            </a:extLst>
          </p:cNvPr>
          <p:cNvGrpSpPr/>
          <p:nvPr/>
        </p:nvGrpSpPr>
        <p:grpSpPr>
          <a:xfrm>
            <a:off x="2982825" y="1915171"/>
            <a:ext cx="5850397" cy="514521"/>
            <a:chOff x="582749" y="2367730"/>
            <a:chExt cx="5850397" cy="514521"/>
          </a:xfrm>
        </p:grpSpPr>
        <mc:AlternateContent xmlns:mc="http://schemas.openxmlformats.org/markup-compatibility/2006" xmlns:a14="http://schemas.microsoft.com/office/drawing/2010/main">
          <mc:Choice Requires="a14">
            <p:sp>
              <p:nvSpPr>
                <p:cNvPr id="146" name="Google Shape;333;p16">
                  <a:extLst>
                    <a:ext uri="{FF2B5EF4-FFF2-40B4-BE49-F238E27FC236}">
                      <a16:creationId xmlns:a16="http://schemas.microsoft.com/office/drawing/2014/main" id="{1D7E11D9-079D-4CDF-AE8F-22BD653A16E2}"/>
                    </a:ext>
                  </a:extLst>
                </p:cNvPr>
                <p:cNvSpPr txBox="1"/>
                <p:nvPr/>
              </p:nvSpPr>
              <p:spPr>
                <a:xfrm>
                  <a:off x="582749" y="2440803"/>
                  <a:ext cx="560824" cy="36887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de-DE" sz="1330" b="1" i="1" smtClean="0">
                                <a:latin typeface="Cambria Math" panose="02040503050406030204" pitchFamily="18" charset="0"/>
                                <a:cs typeface="Calibri" panose="020F0502020204030204" pitchFamily="34" charset="0"/>
                              </a:rPr>
                            </m:ctrlPr>
                          </m:sSubSupPr>
                          <m:e>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𝒙</m:t>
                            </m:r>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𝒕</m:t>
                            </m:r>
                            <m:r>
                              <a:rPr lang="de-DE" sz="1330" b="1" i="1">
                                <a:latin typeface="Cambria Math" panose="02040503050406030204" pitchFamily="18" charset="0"/>
                                <a:cs typeface="Calibri" panose="020F0502020204030204" pitchFamily="34" charset="0"/>
                              </a:rPr>
                              <m:t>)]</m:t>
                            </m:r>
                          </m:e>
                          <m:sub>
                            <m:r>
                              <a:rPr lang="de-DE" sz="1330" b="1" i="1" smtClean="0">
                                <a:latin typeface="Cambria Math" panose="02040503050406030204" pitchFamily="18" charset="0"/>
                                <a:cs typeface="Calibri" panose="020F0502020204030204" pitchFamily="34" charset="0"/>
                              </a:rPr>
                              <m:t>𝒕</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𝟎</m:t>
                            </m:r>
                          </m:sub>
                          <m:sup>
                            <m:r>
                              <a:rPr lang="de-DE" sz="1330" b="1" i="1" smtClean="0">
                                <a:latin typeface="Cambria Math" panose="02040503050406030204" pitchFamily="18" charset="0"/>
                                <a:cs typeface="Calibri" panose="020F0502020204030204" pitchFamily="34" charset="0"/>
                              </a:rPr>
                              <m:t>𝑻</m:t>
                            </m:r>
                          </m:sup>
                        </m:sSubSup>
                      </m:oMath>
                    </m:oMathPara>
                  </a14:m>
                  <a:endParaRPr sz="1330" dirty="0">
                    <a:latin typeface="Calibri" panose="020F0502020204030204" pitchFamily="34" charset="0"/>
                    <a:cs typeface="Calibri" panose="020F0502020204030204" pitchFamily="34" charset="0"/>
                  </a:endParaRPr>
                </a:p>
              </p:txBody>
            </p:sp>
          </mc:Choice>
          <mc:Fallback xmlns="">
            <p:sp>
              <p:nvSpPr>
                <p:cNvPr id="146" name="Google Shape;333;p16">
                  <a:extLst>
                    <a:ext uri="{FF2B5EF4-FFF2-40B4-BE49-F238E27FC236}">
                      <a16:creationId xmlns:a16="http://schemas.microsoft.com/office/drawing/2014/main" id="{1D7E11D9-079D-4CDF-AE8F-22BD653A16E2}"/>
                    </a:ext>
                  </a:extLst>
                </p:cNvPr>
                <p:cNvSpPr txBox="1">
                  <a:spLocks noRot="1" noChangeAspect="1" noMove="1" noResize="1" noEditPoints="1" noAdjustHandles="1" noChangeArrowheads="1" noChangeShapeType="1" noTextEdit="1"/>
                </p:cNvSpPr>
                <p:nvPr/>
              </p:nvSpPr>
              <p:spPr>
                <a:xfrm>
                  <a:off x="582749" y="2440803"/>
                  <a:ext cx="560824" cy="368870"/>
                </a:xfrm>
                <a:prstGeom prst="rect">
                  <a:avLst/>
                </a:prstGeom>
                <a:blipFill>
                  <a:blip r:embed="rId2"/>
                  <a:stretch>
                    <a:fillRect l="-25000" r="-11957" b="-327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 name="Google Shape;284;p16">
                  <a:extLst>
                    <a:ext uri="{FF2B5EF4-FFF2-40B4-BE49-F238E27FC236}">
                      <a16:creationId xmlns:a16="http://schemas.microsoft.com/office/drawing/2014/main" id="{5B997FE4-C073-46FA-81C8-46998F2DE63E}"/>
                    </a:ext>
                  </a:extLst>
                </p:cNvPr>
                <p:cNvSpPr/>
                <p:nvPr/>
              </p:nvSpPr>
              <p:spPr>
                <a:xfrm>
                  <a:off x="1788361" y="2367730"/>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b="1" dirty="0">
                    <a:latin typeface="Calibri" panose="020F0502020204030204" pitchFamily="34" charset="0"/>
                    <a:cs typeface="Calibri" panose="020F0502020204030204" pitchFamily="34" charset="0"/>
                  </a:endParaRPr>
                </a:p>
              </p:txBody>
            </p:sp>
          </mc:Choice>
          <mc:Fallback xmlns="">
            <p:sp>
              <p:nvSpPr>
                <p:cNvPr id="147" name="Google Shape;284;p16">
                  <a:extLst>
                    <a:ext uri="{FF2B5EF4-FFF2-40B4-BE49-F238E27FC236}">
                      <a16:creationId xmlns:a16="http://schemas.microsoft.com/office/drawing/2014/main" id="{5B997FE4-C073-46FA-81C8-46998F2DE63E}"/>
                    </a:ext>
                  </a:extLst>
                </p:cNvPr>
                <p:cNvSpPr>
                  <a:spLocks noRot="1" noChangeAspect="1" noMove="1" noResize="1" noEditPoints="1" noAdjustHandles="1" noChangeArrowheads="1" noChangeShapeType="1" noTextEdit="1"/>
                </p:cNvSpPr>
                <p:nvPr/>
              </p:nvSpPr>
              <p:spPr>
                <a:xfrm>
                  <a:off x="1788361" y="2367730"/>
                  <a:ext cx="925200" cy="513600"/>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48" name="Google Shape;332;p16">
              <a:extLst>
                <a:ext uri="{FF2B5EF4-FFF2-40B4-BE49-F238E27FC236}">
                  <a16:creationId xmlns:a16="http://schemas.microsoft.com/office/drawing/2014/main" id="{82D2D7F6-8DB9-4E14-B14B-8442198664BD}"/>
                </a:ext>
              </a:extLst>
            </p:cNvPr>
            <p:cNvCxnSpPr>
              <a:cxnSpLocks/>
            </p:cNvCxnSpPr>
            <p:nvPr/>
          </p:nvCxnSpPr>
          <p:spPr>
            <a:xfrm>
              <a:off x="1374327" y="2628343"/>
              <a:ext cx="330200"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9" name="Google Shape;334;p16">
                  <a:extLst>
                    <a:ext uri="{FF2B5EF4-FFF2-40B4-BE49-F238E27FC236}">
                      <a16:creationId xmlns:a16="http://schemas.microsoft.com/office/drawing/2014/main" id="{0FAA8BD8-50F3-47A4-B4DD-FA722CCD752A}"/>
                    </a:ext>
                  </a:extLst>
                </p:cNvPr>
                <p:cNvSpPr txBox="1"/>
                <p:nvPr/>
              </p:nvSpPr>
              <p:spPr>
                <a:xfrm>
                  <a:off x="5997848" y="2436680"/>
                  <a:ext cx="435298" cy="303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𝑻</m:t>
                        </m:r>
                        <m:r>
                          <a:rPr lang="de-DE" sz="1330" b="1" i="1" smtClean="0">
                            <a:latin typeface="Cambria Math" panose="02040503050406030204" pitchFamily="18" charset="0"/>
                            <a:cs typeface="Calibri" panose="020F0502020204030204" pitchFamily="34" charset="0"/>
                          </a:rPr>
                          <m:t>)</m:t>
                        </m:r>
                      </m:oMath>
                    </m:oMathPara>
                  </a14:m>
                  <a:endParaRPr sz="1330" dirty="0"/>
                </a:p>
              </p:txBody>
            </p:sp>
          </mc:Choice>
          <mc:Fallback xmlns="">
            <p:sp>
              <p:nvSpPr>
                <p:cNvPr id="149" name="Google Shape;334;p16">
                  <a:extLst>
                    <a:ext uri="{FF2B5EF4-FFF2-40B4-BE49-F238E27FC236}">
                      <a16:creationId xmlns:a16="http://schemas.microsoft.com/office/drawing/2014/main" id="{0FAA8BD8-50F3-47A4-B4DD-FA722CCD752A}"/>
                    </a:ext>
                  </a:extLst>
                </p:cNvPr>
                <p:cNvSpPr txBox="1">
                  <a:spLocks noRot="1" noChangeAspect="1" noMove="1" noResize="1" noEditPoints="1" noAdjustHandles="1" noChangeArrowheads="1" noChangeShapeType="1" noTextEdit="1"/>
                </p:cNvSpPr>
                <p:nvPr/>
              </p:nvSpPr>
              <p:spPr>
                <a:xfrm>
                  <a:off x="5997848" y="2436680"/>
                  <a:ext cx="435298" cy="303866"/>
                </a:xfrm>
                <a:prstGeom prst="rect">
                  <a:avLst/>
                </a:prstGeom>
                <a:blipFill>
                  <a:blip r:embed="rId4"/>
                  <a:stretch>
                    <a:fillRect l="-15493" r="-7042" b="-22000"/>
                  </a:stretch>
                </a:blipFill>
                <a:ln>
                  <a:noFill/>
                </a:ln>
              </p:spPr>
              <p:txBody>
                <a:bodyPr/>
                <a:lstStyle/>
                <a:p>
                  <a:r>
                    <a:rPr lang="en-GB">
                      <a:noFill/>
                    </a:rPr>
                    <a:t> </a:t>
                  </a:r>
                </a:p>
              </p:txBody>
            </p:sp>
          </mc:Fallback>
        </mc:AlternateContent>
        <p:cxnSp>
          <p:nvCxnSpPr>
            <p:cNvPr id="150" name="Google Shape;335;p16">
              <a:extLst>
                <a:ext uri="{FF2B5EF4-FFF2-40B4-BE49-F238E27FC236}">
                  <a16:creationId xmlns:a16="http://schemas.microsoft.com/office/drawing/2014/main" id="{A0ECC812-9EB8-4263-82E8-E3301BB0F38A}"/>
                </a:ext>
              </a:extLst>
            </p:cNvPr>
            <p:cNvCxnSpPr>
              <a:cxnSpLocks/>
              <a:stCxn id="152" idx="3"/>
              <a:endCxn id="151" idx="1"/>
            </p:cNvCxnSpPr>
            <p:nvPr/>
          </p:nvCxnSpPr>
          <p:spPr>
            <a:xfrm>
              <a:off x="4128470" y="2623039"/>
              <a:ext cx="222959" cy="2412"/>
            </a:xfrm>
            <a:prstGeom prst="straightConnector1">
              <a:avLst/>
            </a:prstGeom>
            <a:noFill/>
            <a:ln w="9525" cap="flat" cmpd="sng">
              <a:solidFill>
                <a:schemeClr val="dk2"/>
              </a:solidFill>
              <a:prstDash val="solid"/>
              <a:round/>
              <a:headEnd type="none" w="med" len="med"/>
              <a:tailEnd type="triangle" w="med" len="med"/>
            </a:ln>
          </p:spPr>
        </p:cxnSp>
        <p:sp>
          <p:nvSpPr>
            <p:cNvPr id="151" name="Google Shape;284;p16">
              <a:extLst>
                <a:ext uri="{FF2B5EF4-FFF2-40B4-BE49-F238E27FC236}">
                  <a16:creationId xmlns:a16="http://schemas.microsoft.com/office/drawing/2014/main" id="{6023247D-035B-4FBE-BF08-3CDD4A5FBD87}"/>
                </a:ext>
              </a:extLst>
            </p:cNvPr>
            <p:cNvSpPr/>
            <p:nvPr/>
          </p:nvSpPr>
          <p:spPr>
            <a:xfrm>
              <a:off x="4351429" y="2368651"/>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0" dirty="0">
                  <a:latin typeface="Calibri" panose="020F0502020204030204" pitchFamily="34" charset="0"/>
                  <a:cs typeface="Calibri" panose="020F0502020204030204" pitchFamily="34" charset="0"/>
                </a:rPr>
                <a:t>Qualitäts-messzelle</a:t>
              </a:r>
              <a:endParaRPr sz="133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2" name="Google Shape;334;p16">
                  <a:extLst>
                    <a:ext uri="{FF2B5EF4-FFF2-40B4-BE49-F238E27FC236}">
                      <a16:creationId xmlns:a16="http://schemas.microsoft.com/office/drawing/2014/main" id="{D69B19A3-F005-45E6-B5E8-D5B9C7CDE122}"/>
                    </a:ext>
                  </a:extLst>
                </p:cNvPr>
                <p:cNvSpPr txBox="1"/>
                <p:nvPr/>
              </p:nvSpPr>
              <p:spPr>
                <a:xfrm>
                  <a:off x="2922858" y="2399239"/>
                  <a:ext cx="1205612" cy="447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330" b="1" dirty="0">
                      <a:latin typeface="Calibri" panose="020F0502020204030204" pitchFamily="34" charset="0"/>
                      <a:cs typeface="Calibri" panose="020F0502020204030204" pitchFamily="34" charset="0"/>
                    </a:rPr>
                    <a:t>Bauteileigen-schaften </a:t>
                  </a:r>
                  <a14:m>
                    <m:oMath xmlns:m="http://schemas.openxmlformats.org/officeDocument/2006/math">
                      <m:r>
                        <a:rPr lang="de-DE" sz="1400" b="1" i="1" smtClean="0">
                          <a:latin typeface="Cambria Math" panose="02040503050406030204" pitchFamily="18" charset="0"/>
                          <a:cs typeface="Calibri" panose="020F0502020204030204" pitchFamily="34" charset="0"/>
                        </a:rPr>
                        <m:t>𝑷</m:t>
                      </m:r>
                    </m:oMath>
                  </a14:m>
                  <a:endParaRPr sz="1330" dirty="0">
                    <a:latin typeface="Calibri" panose="020F0502020204030204" pitchFamily="34" charset="0"/>
                    <a:cs typeface="Calibri" panose="020F0502020204030204" pitchFamily="34" charset="0"/>
                  </a:endParaRPr>
                </a:p>
              </p:txBody>
            </p:sp>
          </mc:Choice>
          <mc:Fallback xmlns="">
            <p:sp>
              <p:nvSpPr>
                <p:cNvPr id="152" name="Google Shape;334;p16">
                  <a:extLst>
                    <a:ext uri="{FF2B5EF4-FFF2-40B4-BE49-F238E27FC236}">
                      <a16:creationId xmlns:a16="http://schemas.microsoft.com/office/drawing/2014/main" id="{D69B19A3-F005-45E6-B5E8-D5B9C7CDE122}"/>
                    </a:ext>
                  </a:extLst>
                </p:cNvPr>
                <p:cNvSpPr txBox="1">
                  <a:spLocks noRot="1" noChangeAspect="1" noMove="1" noResize="1" noEditPoints="1" noAdjustHandles="1" noChangeArrowheads="1" noChangeShapeType="1" noTextEdit="1"/>
                </p:cNvSpPr>
                <p:nvPr/>
              </p:nvSpPr>
              <p:spPr>
                <a:xfrm>
                  <a:off x="2922858" y="2399239"/>
                  <a:ext cx="1205612" cy="447600"/>
                </a:xfrm>
                <a:prstGeom prst="rect">
                  <a:avLst/>
                </a:prstGeom>
                <a:blipFill>
                  <a:blip r:embed="rId5"/>
                  <a:stretch>
                    <a:fillRect t="-8108" b="-20270"/>
                  </a:stretch>
                </a:blipFill>
                <a:ln>
                  <a:noFill/>
                </a:ln>
              </p:spPr>
              <p:txBody>
                <a:bodyPr/>
                <a:lstStyle/>
                <a:p>
                  <a:r>
                    <a:rPr lang="en-GB">
                      <a:noFill/>
                    </a:rPr>
                    <a:t> </a:t>
                  </a:r>
                </a:p>
              </p:txBody>
            </p:sp>
          </mc:Fallback>
        </mc:AlternateContent>
        <p:cxnSp>
          <p:nvCxnSpPr>
            <p:cNvPr id="153" name="Google Shape;337;p16">
              <a:extLst>
                <a:ext uri="{FF2B5EF4-FFF2-40B4-BE49-F238E27FC236}">
                  <a16:creationId xmlns:a16="http://schemas.microsoft.com/office/drawing/2014/main" id="{5D333FAF-BE07-4788-A03B-B5FDA2945DF1}"/>
                </a:ext>
              </a:extLst>
            </p:cNvPr>
            <p:cNvCxnSpPr>
              <a:cxnSpLocks/>
              <a:stCxn id="147" idx="3"/>
              <a:endCxn id="152" idx="1"/>
            </p:cNvCxnSpPr>
            <p:nvPr/>
          </p:nvCxnSpPr>
          <p:spPr>
            <a:xfrm flipV="1">
              <a:off x="2713561" y="2623039"/>
              <a:ext cx="209297" cy="1491"/>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335;p16">
              <a:extLst>
                <a:ext uri="{FF2B5EF4-FFF2-40B4-BE49-F238E27FC236}">
                  <a16:creationId xmlns:a16="http://schemas.microsoft.com/office/drawing/2014/main" id="{45B8FF3A-6615-4CEA-B1D4-501810BBE84F}"/>
                </a:ext>
              </a:extLst>
            </p:cNvPr>
            <p:cNvCxnSpPr>
              <a:cxnSpLocks/>
            </p:cNvCxnSpPr>
            <p:nvPr/>
          </p:nvCxnSpPr>
          <p:spPr>
            <a:xfrm>
              <a:off x="5303522" y="2624530"/>
              <a:ext cx="672983" cy="0"/>
            </a:xfrm>
            <a:prstGeom prst="straightConnector1">
              <a:avLst/>
            </a:prstGeom>
            <a:noFill/>
            <a:ln w="9525" cap="flat" cmpd="sng">
              <a:solidFill>
                <a:schemeClr val="dk2"/>
              </a:solidFill>
              <a:prstDash val="solid"/>
              <a:round/>
              <a:headEnd type="none" w="med" len="med"/>
              <a:tailEnd type="triangle" w="med" len="med"/>
            </a:ln>
          </p:spPr>
        </p:cxnSp>
      </p:grpSp>
      <p:grpSp>
        <p:nvGrpSpPr>
          <p:cNvPr id="18" name="Gruppieren 17">
            <a:extLst>
              <a:ext uri="{FF2B5EF4-FFF2-40B4-BE49-F238E27FC236}">
                <a16:creationId xmlns:a16="http://schemas.microsoft.com/office/drawing/2014/main" id="{2F238DDB-D145-40A0-8363-B86821DAF5B4}"/>
              </a:ext>
            </a:extLst>
          </p:cNvPr>
          <p:cNvGrpSpPr/>
          <p:nvPr/>
        </p:nvGrpSpPr>
        <p:grpSpPr>
          <a:xfrm>
            <a:off x="317634" y="2683159"/>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𝟎</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7"/>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𝟏</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𝟐</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9"/>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10"/>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1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r="-1923" b="-10000"/>
                  </a:stretch>
                </a:blipFill>
              </p:spPr>
              <p:txBody>
                <a:bodyPr/>
                <a:lstStyle/>
                <a:p>
                  <a:r>
                    <a:rPr lang="en-GB">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67925" b="-6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0" i="1" smtClean="0">
                                <a:latin typeface="Cambria Math" panose="02040503050406030204" pitchFamily="18" charset="0"/>
                                <a:cs typeface="Calibri" panose="020F0502020204030204" pitchFamily="34" charset="0"/>
                              </a:rPr>
                              <m:t>𝑒</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13613"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3866"/>
                </a:xfrm>
                <a:prstGeom prst="rect">
                  <a:avLst/>
                </a:prstGeom>
                <a:blipFill>
                  <a:blip r:embed="rId18"/>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3866"/>
                </a:xfrm>
                <a:prstGeom prst="rect">
                  <a:avLst/>
                </a:prstGeom>
                <a:blipFill>
                  <a:blip r:embed="rId19"/>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3866"/>
                </a:xfrm>
                <a:prstGeom prst="rect">
                  <a:avLst/>
                </a:prstGeom>
                <a:blipFill>
                  <a:blip r:embed="rId20"/>
                  <a:stretch>
                    <a:fillRect b="-10000"/>
                  </a:stretch>
                </a:blipFill>
              </p:spPr>
              <p:txBody>
                <a:bodyPr/>
                <a:lstStyle/>
                <a:p>
                  <a:r>
                    <a:rPr lang="en-GB">
                      <a:noFill/>
                    </a:rPr>
                    <a:t> </a:t>
                  </a:r>
                </a:p>
              </p:txBody>
            </p:sp>
          </mc:Fallback>
        </mc:AlternateContent>
      </p:grpSp>
      <p:sp>
        <p:nvSpPr>
          <p:cNvPr id="156" name="Inhaltsplatzhalter 64">
            <a:extLst>
              <a:ext uri="{FF2B5EF4-FFF2-40B4-BE49-F238E27FC236}">
                <a16:creationId xmlns:a16="http://schemas.microsoft.com/office/drawing/2014/main" id="{25FB713A-F990-42BD-9F20-3E5AE96A9F50}"/>
              </a:ext>
            </a:extLst>
          </p:cNvPr>
          <p:cNvSpPr txBox="1">
            <a:spLocks/>
          </p:cNvSpPr>
          <p:nvPr/>
        </p:nvSpPr>
        <p:spPr>
          <a:xfrm>
            <a:off x="10225921" y="4292052"/>
            <a:ext cx="177383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Qualitätsmodell</a:t>
            </a:r>
            <a:endParaRPr lang="en-GB" kern="0" dirty="0"/>
          </a:p>
        </p:txBody>
      </p:sp>
      <p:cxnSp>
        <p:nvCxnSpPr>
          <p:cNvPr id="157" name="Google Shape;104;p14">
            <a:extLst>
              <a:ext uri="{FF2B5EF4-FFF2-40B4-BE49-F238E27FC236}">
                <a16:creationId xmlns:a16="http://schemas.microsoft.com/office/drawing/2014/main" id="{244B6D5C-C3D0-49E9-8201-FDF8675BC014}"/>
              </a:ext>
            </a:extLst>
          </p:cNvPr>
          <p:cNvCxnSpPr>
            <a:cxnSpLocks/>
          </p:cNvCxnSpPr>
          <p:nvPr/>
        </p:nvCxnSpPr>
        <p:spPr>
          <a:xfrm>
            <a:off x="711200" y="2683159"/>
            <a:ext cx="11288713" cy="0"/>
          </a:xfrm>
          <a:prstGeom prst="straightConnector1">
            <a:avLst/>
          </a:prstGeom>
          <a:noFill/>
          <a:ln w="22225" cap="flat" cmpd="sng">
            <a:solidFill>
              <a:schemeClr val="dk2"/>
            </a:solidFill>
            <a:prstDash val="dash"/>
            <a:round/>
            <a:headEnd type="none" w="med" len="med"/>
            <a:tailEnd type="none" w="med" len="med"/>
          </a:ln>
        </p:spPr>
      </p:cxnSp>
      <p:sp>
        <p:nvSpPr>
          <p:cNvPr id="50" name="TextShape 2">
            <a:extLst>
              <a:ext uri="{FF2B5EF4-FFF2-40B4-BE49-F238E27FC236}">
                <a16:creationId xmlns:a16="http://schemas.microsoft.com/office/drawing/2014/main" id="{785DBB2D-33BB-4D9B-AC9F-EFB7B7E54DB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26</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0E0D92A3-D907-4F48-A357-87F8DE96910A}"/>
              </a:ext>
            </a:extLst>
          </p:cNvPr>
          <p:cNvSpPr>
            <a:spLocks noGrp="1"/>
          </p:cNvSpPr>
          <p:nvPr>
            <p:ph type="dt" idx="10"/>
          </p:nvPr>
        </p:nvSpPr>
        <p:spPr/>
        <p:txBody>
          <a:bodyPr/>
          <a:lstStyle/>
          <a:p>
            <a:pPr>
              <a:lnSpc>
                <a:spcPct val="100000"/>
              </a:lnSpc>
            </a:pPr>
            <a:fld id="{1DC8D6B8-A1B4-4BFD-9F0B-B57E2F2E053A}"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26</a:t>
            </a:fld>
            <a:endParaRPr lang="de-DE" sz="1200" b="0" strike="noStrike" spc="-1">
              <a:latin typeface="Times New Roman"/>
            </a:endParaRPr>
          </a:p>
        </p:txBody>
      </p:sp>
    </p:spTree>
    <p:extLst>
      <p:ext uri="{BB962C8B-B14F-4D97-AF65-F5344CB8AC3E}">
        <p14:creationId xmlns:p14="http://schemas.microsoft.com/office/powerpoint/2010/main" val="282998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Modellauswertung</a:t>
            </a:r>
            <a:endParaRPr lang="en-GB" sz="2800" b="1" dirty="0"/>
          </a:p>
        </p:txBody>
      </p:sp>
      <p:sp>
        <p:nvSpPr>
          <p:cNvPr id="50" name="TextShape 2">
            <a:extLst>
              <a:ext uri="{FF2B5EF4-FFF2-40B4-BE49-F238E27FC236}">
                <a16:creationId xmlns:a16="http://schemas.microsoft.com/office/drawing/2014/main" id="{785DBB2D-33BB-4D9B-AC9F-EFB7B7E54DB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03" name="TextShape 4">
            <a:extLst>
              <a:ext uri="{FF2B5EF4-FFF2-40B4-BE49-F238E27FC236}">
                <a16:creationId xmlns:a16="http://schemas.microsoft.com/office/drawing/2014/main" id="{6908482C-3DCB-4D05-9CCC-2BCAC3E165EA}"/>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27</a:t>
            </a:fld>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04" name="Inhaltsplatzhalter 64">
                <a:extLst>
                  <a:ext uri="{FF2B5EF4-FFF2-40B4-BE49-F238E27FC236}">
                    <a16:creationId xmlns:a16="http://schemas.microsoft.com/office/drawing/2014/main" id="{DD2DD9A6-BFC7-4E9B-8FF6-C1181C833175}"/>
                  </a:ext>
                </a:extLst>
              </p:cNvPr>
              <p:cNvSpPr txBox="1">
                <a:spLocks/>
              </p:cNvSpPr>
              <p:nvPr/>
            </p:nvSpPr>
            <p:spPr>
              <a:xfrm>
                <a:off x="192240" y="981075"/>
                <a:ext cx="11807673" cy="55079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Reihenschaltung von Prozess- und Qualitätsmodell:</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dirty="0" err="1"/>
                  <a:t>Gegeben</a:t>
                </a:r>
                <a:r>
                  <a:rPr lang="en-GB" sz="2000" dirty="0"/>
                  <a:t> </a:t>
                </a:r>
                <a:r>
                  <a:rPr lang="en-GB" sz="2000" dirty="0" err="1"/>
                  <a:t>eine</a:t>
                </a:r>
                <a:r>
                  <a:rPr lang="en-GB" sz="2000" dirty="0"/>
                  <a:t> </a:t>
                </a:r>
                <a:r>
                  <a:rPr lang="en-GB" sz="2000" dirty="0" err="1"/>
                  <a:t>geforderte</a:t>
                </a:r>
                <a:r>
                  <a:rPr lang="en-GB" sz="2000" dirty="0"/>
                  <a:t> </a:t>
                </a:r>
                <a:r>
                  <a:rPr lang="en-GB" sz="2000" dirty="0" err="1"/>
                  <a:t>Bauteilqualität</a:t>
                </a:r>
                <a:r>
                  <a:rPr lang="en-GB" sz="2000" dirty="0"/>
                  <a:t> </a:t>
                </a:r>
                <a14:m>
                  <m:oMath xmlns:m="http://schemas.openxmlformats.org/officeDocument/2006/math">
                    <m:sSub>
                      <m:sSubPr>
                        <m:ctrlPr>
                          <a:rPr lang="de-DE" sz="2000" b="0" i="1" smtClean="0">
                            <a:latin typeface="Cambria Math" panose="02040503050406030204" pitchFamily="18" charset="0"/>
                            <a:cs typeface="Calibri" panose="020F0502020204030204" pitchFamily="34" charset="0"/>
                          </a:rPr>
                        </m:ctrlPr>
                      </m:sSubPr>
                      <m:e>
                        <m:r>
                          <a:rPr lang="de-DE" sz="2000" b="0" i="1" smtClean="0">
                            <a:latin typeface="Cambria Math" panose="02040503050406030204" pitchFamily="18" charset="0"/>
                            <a:cs typeface="Calibri" panose="020F0502020204030204" pitchFamily="34" charset="0"/>
                          </a:rPr>
                          <m:t>𝑄</m:t>
                        </m:r>
                      </m:e>
                      <m:sub>
                        <m:r>
                          <a:rPr lang="de-DE" sz="2000" b="0" i="1" smtClean="0">
                            <a:latin typeface="Cambria Math" panose="02040503050406030204" pitchFamily="18" charset="0"/>
                            <a:cs typeface="Calibri" panose="020F0502020204030204" pitchFamily="34" charset="0"/>
                          </a:rPr>
                          <m:t>𝑇</m:t>
                        </m:r>
                      </m:sub>
                    </m:sSub>
                  </m:oMath>
                </a14:m>
                <a:r>
                  <a:rPr lang="en-GB" sz="2000" dirty="0"/>
                  <a:t> </a:t>
                </a:r>
                <a:r>
                  <a:rPr lang="en-GB" sz="2000" dirty="0" err="1"/>
                  <a:t>können</a:t>
                </a:r>
                <a:r>
                  <a:rPr lang="en-GB" sz="2000" dirty="0"/>
                  <a:t> die </a:t>
                </a:r>
                <a:r>
                  <a:rPr lang="en-GB" sz="2000" dirty="0" err="1"/>
                  <a:t>Modelle</a:t>
                </a:r>
                <a:r>
                  <a:rPr lang="en-GB" sz="2000" dirty="0"/>
                  <a:t> </a:t>
                </a:r>
                <a:r>
                  <a:rPr lang="en-GB" sz="2000" dirty="0" err="1"/>
                  <a:t>genutzt</a:t>
                </a:r>
                <a:r>
                  <a:rPr lang="en-GB" sz="2000" dirty="0"/>
                  <a:t> </a:t>
                </a:r>
                <a:r>
                  <a:rPr lang="en-GB" sz="2000" dirty="0" err="1"/>
                  <a:t>werden</a:t>
                </a:r>
                <a:r>
                  <a:rPr lang="en-GB" sz="2000" dirty="0"/>
                  <a:t> um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ar-AE" sz="2000" b="1" i="1">
                                <a:latin typeface="Cambria Math" panose="02040503050406030204" pitchFamily="18" charset="0"/>
                                <a:cs typeface="Calibri" panose="020F0502020204030204" pitchFamily="34" charset="0"/>
                              </a:rPr>
                              <m:t>𝒙</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und</a:t>
                </a:r>
                <a:r>
                  <a:rPr lang="de-DE" sz="2000" b="1" dirty="0">
                    <a:latin typeface="Calibri" panose="020F0502020204030204" pitchFamily="34" charset="0"/>
                    <a:cs typeface="Calibri" panose="020F0502020204030204" pitchFamily="34" charset="0"/>
                  </a:rPr>
                  <a:t>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de-DE" sz="2000" b="1" i="1" smtClean="0">
                                <a:latin typeface="Cambria Math" panose="02040503050406030204" pitchFamily="18" charset="0"/>
                                <a:cs typeface="Calibri" panose="020F0502020204030204" pitchFamily="34" charset="0"/>
                              </a:rPr>
                              <m:t>𝒘</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zu optimieren </a:t>
                </a:r>
                <a:r>
                  <a:rPr lang="de-DE" sz="2000" dirty="0">
                    <a:latin typeface="Calibri" panose="020F0502020204030204" pitchFamily="34" charset="0"/>
                    <a:cs typeface="Calibri" panose="020F0502020204030204" pitchFamily="34" charset="0"/>
                    <a:sym typeface="Wingdings" panose="05000000000000000000" pitchFamily="2" charset="2"/>
                  </a:rPr>
                  <a:t> </a:t>
                </a:r>
                <a:r>
                  <a:rPr lang="de-DE" sz="2000" dirty="0" err="1">
                    <a:latin typeface="Calibri" panose="020F0502020204030204" pitchFamily="34" charset="0"/>
                    <a:cs typeface="Calibri" panose="020F0502020204030204" pitchFamily="34" charset="0"/>
                    <a:sym typeface="Wingdings" panose="05000000000000000000" pitchFamily="2" charset="2"/>
                  </a:rPr>
                  <a:t>Optimalsteuerungsproblem</a:t>
                </a:r>
                <a:endParaRPr lang="en-GB" sz="2000" dirty="0"/>
              </a:p>
              <a:p>
                <a:endParaRPr lang="en-GB" sz="2000" dirty="0"/>
              </a:p>
            </p:txBody>
          </p:sp>
        </mc:Choice>
        <mc:Fallback xmlns="">
          <p:sp>
            <p:nvSpPr>
              <p:cNvPr id="204" name="Inhaltsplatzhalter 64">
                <a:extLst>
                  <a:ext uri="{FF2B5EF4-FFF2-40B4-BE49-F238E27FC236}">
                    <a16:creationId xmlns:a16="http://schemas.microsoft.com/office/drawing/2014/main" id="{DD2DD9A6-BFC7-4E9B-8FF6-C1181C833175}"/>
                  </a:ext>
                </a:extLst>
              </p:cNvPr>
              <p:cNvSpPr txBox="1">
                <a:spLocks noRot="1" noChangeAspect="1" noMove="1" noResize="1" noEditPoints="1" noAdjustHandles="1" noChangeArrowheads="1" noChangeShapeType="1" noTextEdit="1"/>
              </p:cNvSpPr>
              <p:nvPr/>
            </p:nvSpPr>
            <p:spPr>
              <a:xfrm>
                <a:off x="192240" y="981075"/>
                <a:ext cx="11807673" cy="5507925"/>
              </a:xfrm>
              <a:prstGeom prst="rect">
                <a:avLst/>
              </a:prstGeom>
              <a:blipFill>
                <a:blip r:embed="rId3"/>
                <a:stretch>
                  <a:fillRect l="-362" t="-664" b="-1993"/>
                </a:stretch>
              </a:blipFill>
            </p:spPr>
            <p:txBody>
              <a:bodyPr/>
              <a:lstStyle/>
              <a:p>
                <a:r>
                  <a:rPr lang="en-GB">
                    <a:noFill/>
                  </a:rPr>
                  <a:t> </a:t>
                </a:r>
              </a:p>
            </p:txBody>
          </p:sp>
        </mc:Fallback>
      </mc:AlternateContent>
      <p:grpSp>
        <p:nvGrpSpPr>
          <p:cNvPr id="19" name="Gruppieren 18">
            <a:extLst>
              <a:ext uri="{FF2B5EF4-FFF2-40B4-BE49-F238E27FC236}">
                <a16:creationId xmlns:a16="http://schemas.microsoft.com/office/drawing/2014/main" id="{D6A342C5-39A7-41DD-94D8-54E4FD9A34C8}"/>
              </a:ext>
            </a:extLst>
          </p:cNvPr>
          <p:cNvGrpSpPr/>
          <p:nvPr/>
        </p:nvGrpSpPr>
        <p:grpSpPr>
          <a:xfrm>
            <a:off x="47033" y="916850"/>
            <a:ext cx="12068232" cy="4790848"/>
            <a:chOff x="47033" y="2121514"/>
            <a:chExt cx="12068232" cy="4790848"/>
          </a:xfrm>
        </p:grpSpPr>
        <mc:AlternateContent xmlns:mc="http://schemas.openxmlformats.org/markup-compatibility/2006" xmlns:a14="http://schemas.microsoft.com/office/drawing/2010/main">
          <mc:Choice Requires="a14">
            <p:sp>
              <p:nvSpPr>
                <p:cNvPr id="49" name="Google Shape;62;p14">
                  <a:extLst>
                    <a:ext uri="{FF2B5EF4-FFF2-40B4-BE49-F238E27FC236}">
                      <a16:creationId xmlns:a16="http://schemas.microsoft.com/office/drawing/2014/main" id="{5CC9F45C-F200-4E38-A047-12F953E6E4DB}"/>
                    </a:ext>
                  </a:extLst>
                </p:cNvPr>
                <p:cNvSpPr/>
                <p:nvPr/>
              </p:nvSpPr>
              <p:spPr>
                <a:xfrm>
                  <a:off x="3142806" y="505071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smtClean="0">
                                    <a:latin typeface="Cambria Math" panose="02040503050406030204" pitchFamily="18" charset="0"/>
                                    <a:cs typeface="Calibri" panose="020F0502020204030204" pitchFamily="34" charset="0"/>
                                  </a:rPr>
                                </m:ctrlPr>
                              </m:accPr>
                              <m:e>
                                <m:r>
                                  <a:rPr lang="de-DE" sz="1200" b="0" i="1" smtClean="0">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𝐸𝑖𝑛𝑠𝑝𝑟𝑖𝑡𝑧</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𝑥</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49" name="Google Shape;62;p14">
                  <a:extLst>
                    <a:ext uri="{FF2B5EF4-FFF2-40B4-BE49-F238E27FC236}">
                      <a16:creationId xmlns:a16="http://schemas.microsoft.com/office/drawing/2014/main" id="{5CC9F45C-F200-4E38-A047-12F953E6E4DB}"/>
                    </a:ext>
                  </a:extLst>
                </p:cNvPr>
                <p:cNvSpPr>
                  <a:spLocks noRot="1" noChangeAspect="1" noMove="1" noResize="1" noEditPoints="1" noAdjustHandles="1" noChangeArrowheads="1" noChangeShapeType="1" noTextEdit="1"/>
                </p:cNvSpPr>
                <p:nvPr/>
              </p:nvSpPr>
              <p:spPr>
                <a:xfrm>
                  <a:off x="3142806" y="5050710"/>
                  <a:ext cx="1575622"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3FD83430-2CAB-458B-B023-927B29C8CBFB}"/>
                    </a:ext>
                  </a:extLst>
                </p:cNvPr>
                <p:cNvSpPr txBox="1"/>
                <p:nvPr/>
              </p:nvSpPr>
              <p:spPr>
                <a:xfrm>
                  <a:off x="3754443" y="617244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67" name="Textfeld 66">
                  <a:extLst>
                    <a:ext uri="{FF2B5EF4-FFF2-40B4-BE49-F238E27FC236}">
                      <a16:creationId xmlns:a16="http://schemas.microsoft.com/office/drawing/2014/main" id="{3FD83430-2CAB-458B-B023-927B29C8CBFB}"/>
                    </a:ext>
                  </a:extLst>
                </p:cNvPr>
                <p:cNvSpPr txBox="1">
                  <a:spLocks noRot="1" noChangeAspect="1" noMove="1" noResize="1" noEditPoints="1" noAdjustHandles="1" noChangeArrowheads="1" noChangeShapeType="1" noTextEdit="1"/>
                </p:cNvSpPr>
                <p:nvPr/>
              </p:nvSpPr>
              <p:spPr>
                <a:xfrm>
                  <a:off x="3754443" y="6172447"/>
                  <a:ext cx="522994" cy="36933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3" name="Google Shape;62;p14">
                  <a:extLst>
                    <a:ext uri="{FF2B5EF4-FFF2-40B4-BE49-F238E27FC236}">
                      <a16:creationId xmlns:a16="http://schemas.microsoft.com/office/drawing/2014/main" id="{B0D593DB-34FD-475C-9C84-6077C09B1B0F}"/>
                    </a:ext>
                  </a:extLst>
                </p:cNvPr>
                <p:cNvSpPr/>
                <p:nvPr/>
              </p:nvSpPr>
              <p:spPr>
                <a:xfrm>
                  <a:off x="921479" y="2885450"/>
                  <a:ext cx="156546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93" name="Google Shape;62;p14">
                  <a:extLst>
                    <a:ext uri="{FF2B5EF4-FFF2-40B4-BE49-F238E27FC236}">
                      <a16:creationId xmlns:a16="http://schemas.microsoft.com/office/drawing/2014/main" id="{B0D593DB-34FD-475C-9C84-6077C09B1B0F}"/>
                    </a:ext>
                  </a:extLst>
                </p:cNvPr>
                <p:cNvSpPr>
                  <a:spLocks noRot="1" noChangeAspect="1" noMove="1" noResize="1" noEditPoints="1" noAdjustHandles="1" noChangeArrowheads="1" noChangeShapeType="1" noTextEdit="1"/>
                </p:cNvSpPr>
                <p:nvPr/>
              </p:nvSpPr>
              <p:spPr>
                <a:xfrm>
                  <a:off x="921479" y="2885450"/>
                  <a:ext cx="1565462"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5" name="Google Shape;104;p14">
              <a:extLst>
                <a:ext uri="{FF2B5EF4-FFF2-40B4-BE49-F238E27FC236}">
                  <a16:creationId xmlns:a16="http://schemas.microsoft.com/office/drawing/2014/main" id="{85A6E1F6-641A-47B0-9AE9-E70D6116B559}"/>
                </a:ext>
              </a:extLst>
            </p:cNvPr>
            <p:cNvCxnSpPr>
              <a:cxnSpLocks/>
            </p:cNvCxnSpPr>
            <p:nvPr/>
          </p:nvCxnSpPr>
          <p:spPr>
            <a:xfrm>
              <a:off x="2560182"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E2D5EFA3-5D4F-4124-8F54-B6704B50334B}"/>
                    </a:ext>
                  </a:extLst>
                </p:cNvPr>
                <p:cNvSpPr txBox="1"/>
                <p:nvPr/>
              </p:nvSpPr>
              <p:spPr>
                <a:xfrm>
                  <a:off x="1492279" y="51687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𝑥</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96" name="Textfeld 95">
                  <a:extLst>
                    <a:ext uri="{FF2B5EF4-FFF2-40B4-BE49-F238E27FC236}">
                      <a16:creationId xmlns:a16="http://schemas.microsoft.com/office/drawing/2014/main" id="{E2D5EFA3-5D4F-4124-8F54-B6704B50334B}"/>
                    </a:ext>
                  </a:extLst>
                </p:cNvPr>
                <p:cNvSpPr txBox="1">
                  <a:spLocks noRot="1" noChangeAspect="1" noMove="1" noResize="1" noEditPoints="1" noAdjustHandles="1" noChangeArrowheads="1" noChangeShapeType="1" noTextEdit="1"/>
                </p:cNvSpPr>
                <p:nvPr/>
              </p:nvSpPr>
              <p:spPr>
                <a:xfrm>
                  <a:off x="1492279" y="5168796"/>
                  <a:ext cx="522994"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F8556FF4-337E-4BB9-B531-7BE0BC73A1E5}"/>
                    </a:ext>
                  </a:extLst>
                </p:cNvPr>
                <p:cNvSpPr txBox="1"/>
                <p:nvPr/>
              </p:nvSpPr>
              <p:spPr>
                <a:xfrm>
                  <a:off x="3689041"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97" name="Textfeld 96">
                  <a:extLst>
                    <a:ext uri="{FF2B5EF4-FFF2-40B4-BE49-F238E27FC236}">
                      <a16:creationId xmlns:a16="http://schemas.microsoft.com/office/drawing/2014/main" id="{F8556FF4-337E-4BB9-B531-7BE0BC73A1E5}"/>
                    </a:ext>
                  </a:extLst>
                </p:cNvPr>
                <p:cNvSpPr txBox="1">
                  <a:spLocks noRot="1" noChangeAspect="1" noMove="1" noResize="1" noEditPoints="1" noAdjustHandles="1" noChangeArrowheads="1" noChangeShapeType="1" noTextEdit="1"/>
                </p:cNvSpPr>
                <p:nvPr/>
              </p:nvSpPr>
              <p:spPr>
                <a:xfrm>
                  <a:off x="3689041" y="4108388"/>
                  <a:ext cx="522994" cy="369332"/>
                </a:xfrm>
                <a:prstGeom prst="rect">
                  <a:avLst/>
                </a:prstGeom>
                <a:blipFill>
                  <a:blip r:embed="rId8"/>
                  <a:stretch>
                    <a:fillRect t="-6557" r="-174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0" name="Google Shape;62;p14">
                  <a:extLst>
                    <a:ext uri="{FF2B5EF4-FFF2-40B4-BE49-F238E27FC236}">
                      <a16:creationId xmlns:a16="http://schemas.microsoft.com/office/drawing/2014/main" id="{AEFE9FF5-50DE-41EF-AC32-B33E93E9A526}"/>
                    </a:ext>
                  </a:extLst>
                </p:cNvPr>
                <p:cNvSpPr/>
                <p:nvPr/>
              </p:nvSpPr>
              <p:spPr>
                <a:xfrm>
                  <a:off x="3126079" y="288545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𝑥</m:t>
                                </m:r>
                              </m:e>
                            </m:acc>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0" name="Google Shape;62;p14">
                  <a:extLst>
                    <a:ext uri="{FF2B5EF4-FFF2-40B4-BE49-F238E27FC236}">
                      <a16:creationId xmlns:a16="http://schemas.microsoft.com/office/drawing/2014/main" id="{AEFE9FF5-50DE-41EF-AC32-B33E93E9A526}"/>
                    </a:ext>
                  </a:extLst>
                </p:cNvPr>
                <p:cNvSpPr>
                  <a:spLocks noRot="1" noChangeAspect="1" noMove="1" noResize="1" noEditPoints="1" noAdjustHandles="1" noChangeArrowheads="1" noChangeShapeType="1" noTextEdit="1"/>
                </p:cNvSpPr>
                <p:nvPr/>
              </p:nvSpPr>
              <p:spPr>
                <a:xfrm>
                  <a:off x="3126079" y="2885450"/>
                  <a:ext cx="15756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22A859D6-B45C-4D9E-8401-6FC8B102B51C}"/>
                </a:ext>
              </a:extLst>
            </p:cNvPr>
            <p:cNvCxnSpPr>
              <a:cxnSpLocks/>
            </p:cNvCxnSpPr>
            <p:nvPr/>
          </p:nvCxnSpPr>
          <p:spPr>
            <a:xfrm>
              <a:off x="4746095"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3" name="Google Shape;62;p14">
                  <a:extLst>
                    <a:ext uri="{FF2B5EF4-FFF2-40B4-BE49-F238E27FC236}">
                      <a16:creationId xmlns:a16="http://schemas.microsoft.com/office/drawing/2014/main" id="{BFDF0EDB-428F-47E1-AEF9-421D2B42D220}"/>
                    </a:ext>
                  </a:extLst>
                </p:cNvPr>
                <p:cNvSpPr/>
                <p:nvPr/>
              </p:nvSpPr>
              <p:spPr>
                <a:xfrm>
                  <a:off x="5295802" y="2885450"/>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i="1" smtClean="0">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3</m:t>
                            </m:r>
                          </m:sub>
                        </m:sSub>
                        <m:r>
                          <a:rPr lang="de-DE" sz="1333" i="1">
                            <a:latin typeface="Cambria Math" panose="02040503050406030204" pitchFamily="18" charset="0"/>
                            <a:cs typeface="Calibri" panose="020F0502020204030204" pitchFamily="34" charset="0"/>
                          </a:rPr>
                          <m:t>=</m:t>
                        </m:r>
                        <m:r>
                          <a:rPr lang="de-DE" sz="1333" i="1">
                            <a:latin typeface="Cambria Math" panose="02040503050406030204" pitchFamily="18" charset="0"/>
                            <a:cs typeface="Calibri" panose="020F0502020204030204" pitchFamily="34" charset="0"/>
                          </a:rPr>
                          <m:t>h</m:t>
                        </m:r>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𝑥</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3" name="Google Shape;62;p14">
                  <a:extLst>
                    <a:ext uri="{FF2B5EF4-FFF2-40B4-BE49-F238E27FC236}">
                      <a16:creationId xmlns:a16="http://schemas.microsoft.com/office/drawing/2014/main" id="{BFDF0EDB-428F-47E1-AEF9-421D2B42D220}"/>
                    </a:ext>
                  </a:extLst>
                </p:cNvPr>
                <p:cNvSpPr>
                  <a:spLocks noRot="1" noChangeAspect="1" noMove="1" noResize="1" noEditPoints="1" noAdjustHandles="1" noChangeArrowheads="1" noChangeShapeType="1" noTextEdit="1"/>
                </p:cNvSpPr>
                <p:nvPr/>
              </p:nvSpPr>
              <p:spPr>
                <a:xfrm>
                  <a:off x="5295802" y="2885450"/>
                  <a:ext cx="1600294"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6" name="Google Shape;104;p14">
              <a:extLst>
                <a:ext uri="{FF2B5EF4-FFF2-40B4-BE49-F238E27FC236}">
                  <a16:creationId xmlns:a16="http://schemas.microsoft.com/office/drawing/2014/main" id="{714C4D99-7608-445F-9B14-F9F783E576E9}"/>
                </a:ext>
              </a:extLst>
            </p:cNvPr>
            <p:cNvCxnSpPr>
              <a:cxnSpLocks/>
            </p:cNvCxnSpPr>
            <p:nvPr/>
          </p:nvCxnSpPr>
          <p:spPr>
            <a:xfrm>
              <a:off x="6928154" y="320115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62;p14">
                  <a:extLst>
                    <a:ext uri="{FF2B5EF4-FFF2-40B4-BE49-F238E27FC236}">
                      <a16:creationId xmlns:a16="http://schemas.microsoft.com/office/drawing/2014/main" id="{91C54AB5-22D3-4679-BDC1-F0A43CFAB0F2}"/>
                    </a:ext>
                  </a:extLst>
                </p:cNvPr>
                <p:cNvSpPr/>
                <p:nvPr/>
              </p:nvSpPr>
              <p:spPr>
                <a:xfrm>
                  <a:off x="10384088" y="2890667"/>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9" name="Google Shape;62;p14">
                  <a:extLst>
                    <a:ext uri="{FF2B5EF4-FFF2-40B4-BE49-F238E27FC236}">
                      <a16:creationId xmlns:a16="http://schemas.microsoft.com/office/drawing/2014/main" id="{91C54AB5-22D3-4679-BDC1-F0A43CFAB0F2}"/>
                    </a:ext>
                  </a:extLst>
                </p:cNvPr>
                <p:cNvSpPr>
                  <a:spLocks noRot="1" noChangeAspect="1" noMove="1" noResize="1" noEditPoints="1" noAdjustHandles="1" noChangeArrowheads="1" noChangeShapeType="1" noTextEdit="1"/>
                </p:cNvSpPr>
                <p:nvPr/>
              </p:nvSpPr>
              <p:spPr>
                <a:xfrm>
                  <a:off x="10384088" y="2890667"/>
                  <a:ext cx="16177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6C13876D-80E2-420C-8195-422100468195}"/>
                    </a:ext>
                  </a:extLst>
                </p:cNvPr>
                <p:cNvSpPr txBox="1"/>
                <p:nvPr/>
              </p:nvSpPr>
              <p:spPr>
                <a:xfrm>
                  <a:off x="7243193" y="29751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3" name="Textfeld 112">
                  <a:extLst>
                    <a:ext uri="{FF2B5EF4-FFF2-40B4-BE49-F238E27FC236}">
                      <a16:creationId xmlns:a16="http://schemas.microsoft.com/office/drawing/2014/main" id="{6C13876D-80E2-420C-8195-422100468195}"/>
                    </a:ext>
                  </a:extLst>
                </p:cNvPr>
                <p:cNvSpPr txBox="1">
                  <a:spLocks noRot="1" noChangeAspect="1" noMove="1" noResize="1" noEditPoints="1" noAdjustHandles="1" noChangeArrowheads="1" noChangeShapeType="1" noTextEdit="1"/>
                </p:cNvSpPr>
                <p:nvPr/>
              </p:nvSpPr>
              <p:spPr>
                <a:xfrm>
                  <a:off x="7243193" y="2975120"/>
                  <a:ext cx="522994" cy="369332"/>
                </a:xfrm>
                <a:prstGeom prst="rect">
                  <a:avLst/>
                </a:prstGeom>
                <a:blipFill>
                  <a:blip r:embed="rId12"/>
                  <a:stretch>
                    <a:fillRect/>
                  </a:stretch>
                </a:blipFill>
              </p:spPr>
              <p:txBody>
                <a:bodyPr/>
                <a:lstStyle/>
                <a:p>
                  <a:r>
                    <a:rPr lang="en-GB">
                      <a:noFill/>
                    </a:rPr>
                    <a:t> </a:t>
                  </a:r>
                </a:p>
              </p:txBody>
            </p:sp>
          </mc:Fallback>
        </mc:AlternateContent>
        <p:cxnSp>
          <p:nvCxnSpPr>
            <p:cNvPr id="116" name="Google Shape;104;p14">
              <a:extLst>
                <a:ext uri="{FF2B5EF4-FFF2-40B4-BE49-F238E27FC236}">
                  <a16:creationId xmlns:a16="http://schemas.microsoft.com/office/drawing/2014/main" id="{76B87C0B-96A2-4966-BB4A-16BD5DB465BB}"/>
                </a:ext>
              </a:extLst>
            </p:cNvPr>
            <p:cNvCxnSpPr>
              <a:cxnSpLocks/>
            </p:cNvCxnSpPr>
            <p:nvPr/>
          </p:nvCxnSpPr>
          <p:spPr>
            <a:xfrm rot="16200000">
              <a:off x="3623589" y="385266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04;p14">
              <a:extLst>
                <a:ext uri="{FF2B5EF4-FFF2-40B4-BE49-F238E27FC236}">
                  <a16:creationId xmlns:a16="http://schemas.microsoft.com/office/drawing/2014/main" id="{628A64BF-4A71-43C7-BD77-99D32DB75653}"/>
                </a:ext>
              </a:extLst>
            </p:cNvPr>
            <p:cNvCxnSpPr>
              <a:cxnSpLocks/>
            </p:cNvCxnSpPr>
            <p:nvPr/>
          </p:nvCxnSpPr>
          <p:spPr>
            <a:xfrm rot="16200000">
              <a:off x="5815420" y="383409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04;p14">
              <a:extLst>
                <a:ext uri="{FF2B5EF4-FFF2-40B4-BE49-F238E27FC236}">
                  <a16:creationId xmlns:a16="http://schemas.microsoft.com/office/drawing/2014/main" id="{B22AB2A2-A402-4A25-ADAD-62459C2D0425}"/>
                </a:ext>
              </a:extLst>
            </p:cNvPr>
            <p:cNvCxnSpPr>
              <a:cxnSpLocks/>
            </p:cNvCxnSpPr>
            <p:nvPr/>
          </p:nvCxnSpPr>
          <p:spPr>
            <a:xfrm rot="16200000">
              <a:off x="10979506" y="383408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04;p14">
              <a:extLst>
                <a:ext uri="{FF2B5EF4-FFF2-40B4-BE49-F238E27FC236}">
                  <a16:creationId xmlns:a16="http://schemas.microsoft.com/office/drawing/2014/main" id="{D98B2ECA-E73F-4B67-8450-B713F69BD268}"/>
                </a:ext>
              </a:extLst>
            </p:cNvPr>
            <p:cNvCxnSpPr>
              <a:cxnSpLocks/>
            </p:cNvCxnSpPr>
            <p:nvPr/>
          </p:nvCxnSpPr>
          <p:spPr>
            <a:xfrm rot="16200000">
              <a:off x="10980530" y="258585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7D4AF234-B810-456E-9FDB-E0EBD27478CF}"/>
                    </a:ext>
                  </a:extLst>
                </p:cNvPr>
                <p:cNvSpPr txBox="1"/>
                <p:nvPr/>
              </p:nvSpPr>
              <p:spPr>
                <a:xfrm>
                  <a:off x="11192949" y="21215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0" name="Textfeld 119">
                  <a:extLst>
                    <a:ext uri="{FF2B5EF4-FFF2-40B4-BE49-F238E27FC236}">
                      <a16:creationId xmlns:a16="http://schemas.microsoft.com/office/drawing/2014/main" id="{7D4AF234-B810-456E-9FDB-E0EBD27478CF}"/>
                    </a:ext>
                  </a:extLst>
                </p:cNvPr>
                <p:cNvSpPr txBox="1">
                  <a:spLocks noRot="1" noChangeAspect="1" noMove="1" noResize="1" noEditPoints="1" noAdjustHandles="1" noChangeArrowheads="1" noChangeShapeType="1" noTextEdit="1"/>
                </p:cNvSpPr>
                <p:nvPr/>
              </p:nvSpPr>
              <p:spPr>
                <a:xfrm>
                  <a:off x="11192949" y="2121514"/>
                  <a:ext cx="320989" cy="303866"/>
                </a:xfrm>
                <a:prstGeom prst="rect">
                  <a:avLst/>
                </a:prstGeom>
                <a:blipFill>
                  <a:blip r:embed="rId13"/>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E151416B-AC2A-49CC-8438-9E6CAF3D686E}"/>
                    </a:ext>
                  </a:extLst>
                </p:cNvPr>
                <p:cNvSpPr txBox="1"/>
                <p:nvPr/>
              </p:nvSpPr>
              <p:spPr>
                <a:xfrm>
                  <a:off x="2518520" y="2924711"/>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30" name="Textfeld 129">
                  <a:extLst>
                    <a:ext uri="{FF2B5EF4-FFF2-40B4-BE49-F238E27FC236}">
                      <a16:creationId xmlns:a16="http://schemas.microsoft.com/office/drawing/2014/main" id="{E151416B-AC2A-49CC-8438-9E6CAF3D686E}"/>
                    </a:ext>
                  </a:extLst>
                </p:cNvPr>
                <p:cNvSpPr txBox="1">
                  <a:spLocks noRot="1" noChangeAspect="1" noMove="1" noResize="1" noEditPoints="1" noAdjustHandles="1" noChangeArrowheads="1" noChangeShapeType="1" noTextEdit="1"/>
                </p:cNvSpPr>
                <p:nvPr/>
              </p:nvSpPr>
              <p:spPr>
                <a:xfrm>
                  <a:off x="2518520" y="2924711"/>
                  <a:ext cx="621254" cy="303866"/>
                </a:xfrm>
                <a:prstGeom prst="rect">
                  <a:avLst/>
                </a:prstGeom>
                <a:blipFill>
                  <a:blip r:embed="rId14"/>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1" name="Textfeld 130">
                  <a:extLst>
                    <a:ext uri="{FF2B5EF4-FFF2-40B4-BE49-F238E27FC236}">
                      <a16:creationId xmlns:a16="http://schemas.microsoft.com/office/drawing/2014/main" id="{76F4B243-9653-46E2-BEA0-7C991AB97949}"/>
                    </a:ext>
                  </a:extLst>
                </p:cNvPr>
                <p:cNvSpPr txBox="1"/>
                <p:nvPr/>
              </p:nvSpPr>
              <p:spPr>
                <a:xfrm>
                  <a:off x="4718428"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31" name="Textfeld 130">
                  <a:extLst>
                    <a:ext uri="{FF2B5EF4-FFF2-40B4-BE49-F238E27FC236}">
                      <a16:creationId xmlns:a16="http://schemas.microsoft.com/office/drawing/2014/main" id="{76F4B243-9653-46E2-BEA0-7C991AB97949}"/>
                    </a:ext>
                  </a:extLst>
                </p:cNvPr>
                <p:cNvSpPr txBox="1">
                  <a:spLocks noRot="1" noChangeAspect="1" noMove="1" noResize="1" noEditPoints="1" noAdjustHandles="1" noChangeArrowheads="1" noChangeShapeType="1" noTextEdit="1"/>
                </p:cNvSpPr>
                <p:nvPr/>
              </p:nvSpPr>
              <p:spPr>
                <a:xfrm>
                  <a:off x="4718428" y="2896433"/>
                  <a:ext cx="621254" cy="303866"/>
                </a:xfrm>
                <a:prstGeom prst="rect">
                  <a:avLst/>
                </a:prstGeom>
                <a:blipFill>
                  <a:blip r:embed="rId15"/>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Textfeld 131">
                  <a:extLst>
                    <a:ext uri="{FF2B5EF4-FFF2-40B4-BE49-F238E27FC236}">
                      <a16:creationId xmlns:a16="http://schemas.microsoft.com/office/drawing/2014/main" id="{4D055AAB-3A77-44F9-AFFA-64CF128655C9}"/>
                    </a:ext>
                  </a:extLst>
                </p:cNvPr>
                <p:cNvSpPr txBox="1"/>
                <p:nvPr/>
              </p:nvSpPr>
              <p:spPr>
                <a:xfrm>
                  <a:off x="6822531"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32" name="Textfeld 131">
                  <a:extLst>
                    <a:ext uri="{FF2B5EF4-FFF2-40B4-BE49-F238E27FC236}">
                      <a16:creationId xmlns:a16="http://schemas.microsoft.com/office/drawing/2014/main" id="{4D055AAB-3A77-44F9-AFFA-64CF128655C9}"/>
                    </a:ext>
                  </a:extLst>
                </p:cNvPr>
                <p:cNvSpPr txBox="1">
                  <a:spLocks noRot="1" noChangeAspect="1" noMove="1" noResize="1" noEditPoints="1" noAdjustHandles="1" noChangeArrowheads="1" noChangeShapeType="1" noTextEdit="1"/>
                </p:cNvSpPr>
                <p:nvPr/>
              </p:nvSpPr>
              <p:spPr>
                <a:xfrm>
                  <a:off x="6822531" y="2896433"/>
                  <a:ext cx="621254" cy="303866"/>
                </a:xfrm>
                <a:prstGeom prst="rect">
                  <a:avLst/>
                </a:prstGeom>
                <a:blipFill>
                  <a:blip r:embed="rId16"/>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905FB472-F597-4D43-B7A1-DE6F226E4963}"/>
                    </a:ext>
                  </a:extLst>
                </p:cNvPr>
                <p:cNvSpPr txBox="1"/>
                <p:nvPr/>
              </p:nvSpPr>
              <p:spPr>
                <a:xfrm>
                  <a:off x="47033" y="3033522"/>
                  <a:ext cx="297071"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0</m:t>
                            </m:r>
                          </m:sub>
                        </m:sSub>
                      </m:oMath>
                    </m:oMathPara>
                  </a14:m>
                  <a:endParaRPr lang="en-GB" sz="1330" dirty="0"/>
                </a:p>
              </p:txBody>
            </p:sp>
          </mc:Choice>
          <mc:Fallback xmlns="">
            <p:sp>
              <p:nvSpPr>
                <p:cNvPr id="138" name="Textfeld 137">
                  <a:extLst>
                    <a:ext uri="{FF2B5EF4-FFF2-40B4-BE49-F238E27FC236}">
                      <a16:creationId xmlns:a16="http://schemas.microsoft.com/office/drawing/2014/main" id="{905FB472-F597-4D43-B7A1-DE6F226E4963}"/>
                    </a:ext>
                  </a:extLst>
                </p:cNvPr>
                <p:cNvSpPr txBox="1">
                  <a:spLocks noRot="1" noChangeAspect="1" noMove="1" noResize="1" noEditPoints="1" noAdjustHandles="1" noChangeArrowheads="1" noChangeShapeType="1" noTextEdit="1"/>
                </p:cNvSpPr>
                <p:nvPr/>
              </p:nvSpPr>
              <p:spPr>
                <a:xfrm>
                  <a:off x="47033" y="3033522"/>
                  <a:ext cx="297071" cy="303866"/>
                </a:xfrm>
                <a:prstGeom prst="rect">
                  <a:avLst/>
                </a:prstGeom>
                <a:blipFill>
                  <a:blip r:embed="rId17"/>
                  <a:stretch>
                    <a:fillRect t="-2000" r="-8333" b="-8000"/>
                  </a:stretch>
                </a:blipFill>
              </p:spPr>
              <p:txBody>
                <a:bodyPr/>
                <a:lstStyle/>
                <a:p>
                  <a:r>
                    <a:rPr lang="en-GB">
                      <a:noFill/>
                    </a:rPr>
                    <a:t> </a:t>
                  </a:r>
                </a:p>
              </p:txBody>
            </p:sp>
          </mc:Fallback>
        </mc:AlternateContent>
        <p:cxnSp>
          <p:nvCxnSpPr>
            <p:cNvPr id="155" name="Google Shape;104;p14">
              <a:extLst>
                <a:ext uri="{FF2B5EF4-FFF2-40B4-BE49-F238E27FC236}">
                  <a16:creationId xmlns:a16="http://schemas.microsoft.com/office/drawing/2014/main" id="{C803AEC0-9CDF-42EF-B68F-BBA54A1FD7D6}"/>
                </a:ext>
              </a:extLst>
            </p:cNvPr>
            <p:cNvCxnSpPr>
              <a:cxnSpLocks/>
            </p:cNvCxnSpPr>
            <p:nvPr/>
          </p:nvCxnSpPr>
          <p:spPr>
            <a:xfrm>
              <a:off x="344104" y="319748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04;p14">
              <a:extLst>
                <a:ext uri="{FF2B5EF4-FFF2-40B4-BE49-F238E27FC236}">
                  <a16:creationId xmlns:a16="http://schemas.microsoft.com/office/drawing/2014/main" id="{8E39B5F8-0D40-4FB1-B6F2-BA458908DBCF}"/>
                </a:ext>
              </a:extLst>
            </p:cNvPr>
            <p:cNvCxnSpPr>
              <a:cxnSpLocks/>
            </p:cNvCxnSpPr>
            <p:nvPr/>
          </p:nvCxnSpPr>
          <p:spPr>
            <a:xfrm flipV="1">
              <a:off x="1700503" y="3560414"/>
              <a:ext cx="0" cy="1608382"/>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04;p14">
              <a:extLst>
                <a:ext uri="{FF2B5EF4-FFF2-40B4-BE49-F238E27FC236}">
                  <a16:creationId xmlns:a16="http://schemas.microsoft.com/office/drawing/2014/main" id="{B5564600-6094-4E89-9732-A8CF3B38DAF4}"/>
                </a:ext>
              </a:extLst>
            </p:cNvPr>
            <p:cNvCxnSpPr>
              <a:cxnSpLocks/>
            </p:cNvCxnSpPr>
            <p:nvPr/>
          </p:nvCxnSpPr>
          <p:spPr>
            <a:xfrm rot="16200000">
              <a:off x="3636492" y="4708641"/>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60" name="Textfeld 159">
                  <a:extLst>
                    <a:ext uri="{FF2B5EF4-FFF2-40B4-BE49-F238E27FC236}">
                      <a16:creationId xmlns:a16="http://schemas.microsoft.com/office/drawing/2014/main" id="{F81E0199-2661-434F-9497-F1205B0C9217}"/>
                    </a:ext>
                  </a:extLst>
                </p:cNvPr>
                <p:cNvSpPr txBox="1"/>
                <p:nvPr/>
              </p:nvSpPr>
              <p:spPr>
                <a:xfrm>
                  <a:off x="5856969"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0" name="Textfeld 159">
                  <a:extLst>
                    <a:ext uri="{FF2B5EF4-FFF2-40B4-BE49-F238E27FC236}">
                      <a16:creationId xmlns:a16="http://schemas.microsoft.com/office/drawing/2014/main" id="{F81E0199-2661-434F-9497-F1205B0C9217}"/>
                    </a:ext>
                  </a:extLst>
                </p:cNvPr>
                <p:cNvSpPr txBox="1">
                  <a:spLocks noRot="1" noChangeAspect="1" noMove="1" noResize="1" noEditPoints="1" noAdjustHandles="1" noChangeArrowheads="1" noChangeShapeType="1" noTextEdit="1"/>
                </p:cNvSpPr>
                <p:nvPr/>
              </p:nvSpPr>
              <p:spPr>
                <a:xfrm>
                  <a:off x="5856969" y="4108388"/>
                  <a:ext cx="522994" cy="369332"/>
                </a:xfrm>
                <a:prstGeom prst="rect">
                  <a:avLst/>
                </a:prstGeom>
                <a:blipFill>
                  <a:blip r:embed="rId18"/>
                  <a:stretch>
                    <a:fillRect t="-6557" r="-15116"/>
                  </a:stretch>
                </a:blipFill>
              </p:spPr>
              <p:txBody>
                <a:bodyPr/>
                <a:lstStyle/>
                <a:p>
                  <a:r>
                    <a:rPr lang="de-DE">
                      <a:noFill/>
                    </a:rPr>
                    <a:t> </a:t>
                  </a:r>
                </a:p>
              </p:txBody>
            </p:sp>
          </mc:Fallback>
        </mc:AlternateContent>
        <p:cxnSp>
          <p:nvCxnSpPr>
            <p:cNvPr id="161" name="Google Shape;104;p14">
              <a:extLst>
                <a:ext uri="{FF2B5EF4-FFF2-40B4-BE49-F238E27FC236}">
                  <a16:creationId xmlns:a16="http://schemas.microsoft.com/office/drawing/2014/main" id="{82DEE1DB-D4F2-4B34-8582-78786BABBC6A}"/>
                </a:ext>
              </a:extLst>
            </p:cNvPr>
            <p:cNvCxnSpPr>
              <a:cxnSpLocks/>
            </p:cNvCxnSpPr>
            <p:nvPr/>
          </p:nvCxnSpPr>
          <p:spPr>
            <a:xfrm>
              <a:off x="1952089" y="5382030"/>
              <a:ext cx="1154827"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04;p14">
              <a:extLst>
                <a:ext uri="{FF2B5EF4-FFF2-40B4-BE49-F238E27FC236}">
                  <a16:creationId xmlns:a16="http://schemas.microsoft.com/office/drawing/2014/main" id="{3C9D0831-054B-485F-8F17-EDD048626BD4}"/>
                </a:ext>
              </a:extLst>
            </p:cNvPr>
            <p:cNvCxnSpPr>
              <a:cxnSpLocks/>
            </p:cNvCxnSpPr>
            <p:nvPr/>
          </p:nvCxnSpPr>
          <p:spPr>
            <a:xfrm rot="16200000">
              <a:off x="3655606" y="595707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3" name="Google Shape;62;p14">
                  <a:extLst>
                    <a:ext uri="{FF2B5EF4-FFF2-40B4-BE49-F238E27FC236}">
                      <a16:creationId xmlns:a16="http://schemas.microsoft.com/office/drawing/2014/main" id="{E52214BE-BE46-41C8-8272-5285F879BE3E}"/>
                    </a:ext>
                  </a:extLst>
                </p:cNvPr>
                <p:cNvSpPr/>
                <p:nvPr/>
              </p:nvSpPr>
              <p:spPr>
                <a:xfrm>
                  <a:off x="8124240" y="2885450"/>
                  <a:ext cx="166089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3" name="Google Shape;62;p14">
                  <a:extLst>
                    <a:ext uri="{FF2B5EF4-FFF2-40B4-BE49-F238E27FC236}">
                      <a16:creationId xmlns:a16="http://schemas.microsoft.com/office/drawing/2014/main" id="{E52214BE-BE46-41C8-8272-5285F879BE3E}"/>
                    </a:ext>
                  </a:extLst>
                </p:cNvPr>
                <p:cNvSpPr>
                  <a:spLocks noRot="1" noChangeAspect="1" noMove="1" noResize="1" noEditPoints="1" noAdjustHandles="1" noChangeArrowheads="1" noChangeShapeType="1" noTextEdit="1"/>
                </p:cNvSpPr>
                <p:nvPr/>
              </p:nvSpPr>
              <p:spPr>
                <a:xfrm>
                  <a:off x="8124240" y="2885450"/>
                  <a:ext cx="1660899" cy="631417"/>
                </a:xfrm>
                <a:prstGeom prst="roundRect">
                  <a:avLst>
                    <a:gd name="adj" fmla="val 16667"/>
                  </a:avLst>
                </a:prstGeom>
                <a:blipFill>
                  <a:blip r:embed="rId19"/>
                  <a:stretch>
                    <a:fillRect l="-3285" r="-1825"/>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64" name="Google Shape;104;p14">
              <a:extLst>
                <a:ext uri="{FF2B5EF4-FFF2-40B4-BE49-F238E27FC236}">
                  <a16:creationId xmlns:a16="http://schemas.microsoft.com/office/drawing/2014/main" id="{AB29CE4F-E072-428B-A062-E2B310CDA920}"/>
                </a:ext>
              </a:extLst>
            </p:cNvPr>
            <p:cNvCxnSpPr>
              <a:cxnSpLocks/>
            </p:cNvCxnSpPr>
            <p:nvPr/>
          </p:nvCxnSpPr>
          <p:spPr>
            <a:xfrm>
              <a:off x="9817197" y="320115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04;p14">
              <a:extLst>
                <a:ext uri="{FF2B5EF4-FFF2-40B4-BE49-F238E27FC236}">
                  <a16:creationId xmlns:a16="http://schemas.microsoft.com/office/drawing/2014/main" id="{7EA6570F-5426-43B8-BABA-F947125D9E57}"/>
                </a:ext>
              </a:extLst>
            </p:cNvPr>
            <p:cNvCxnSpPr>
              <a:cxnSpLocks/>
            </p:cNvCxnSpPr>
            <p:nvPr/>
          </p:nvCxnSpPr>
          <p:spPr>
            <a:xfrm rot="16200000">
              <a:off x="8704463" y="383409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7" name="Textfeld 166">
                  <a:extLst>
                    <a:ext uri="{FF2B5EF4-FFF2-40B4-BE49-F238E27FC236}">
                      <a16:creationId xmlns:a16="http://schemas.microsoft.com/office/drawing/2014/main" id="{2379BE42-A016-4E95-9FB6-98D9C1B016A6}"/>
                    </a:ext>
                  </a:extLst>
                </p:cNvPr>
                <p:cNvSpPr txBox="1"/>
                <p:nvPr/>
              </p:nvSpPr>
              <p:spPr>
                <a:xfrm>
                  <a:off x="9749674"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67" name="Textfeld 166">
                  <a:extLst>
                    <a:ext uri="{FF2B5EF4-FFF2-40B4-BE49-F238E27FC236}">
                      <a16:creationId xmlns:a16="http://schemas.microsoft.com/office/drawing/2014/main" id="{2379BE42-A016-4E95-9FB6-98D9C1B016A6}"/>
                    </a:ext>
                  </a:extLst>
                </p:cNvPr>
                <p:cNvSpPr txBox="1">
                  <a:spLocks noRot="1" noChangeAspect="1" noMove="1" noResize="1" noEditPoints="1" noAdjustHandles="1" noChangeArrowheads="1" noChangeShapeType="1" noTextEdit="1"/>
                </p:cNvSpPr>
                <p:nvPr/>
              </p:nvSpPr>
              <p:spPr>
                <a:xfrm>
                  <a:off x="9749674" y="2896433"/>
                  <a:ext cx="621254" cy="303866"/>
                </a:xfrm>
                <a:prstGeom prst="rect">
                  <a:avLst/>
                </a:prstGeom>
                <a:blipFill>
                  <a:blip r:embed="rId20"/>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feld 167">
                  <a:extLst>
                    <a:ext uri="{FF2B5EF4-FFF2-40B4-BE49-F238E27FC236}">
                      <a16:creationId xmlns:a16="http://schemas.microsoft.com/office/drawing/2014/main" id="{6BD3631F-ECBC-4909-B39C-52E9B708DE48}"/>
                    </a:ext>
                  </a:extLst>
                </p:cNvPr>
                <p:cNvSpPr txBox="1"/>
                <p:nvPr/>
              </p:nvSpPr>
              <p:spPr>
                <a:xfrm>
                  <a:off x="8752666"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8" name="Textfeld 167">
                  <a:extLst>
                    <a:ext uri="{FF2B5EF4-FFF2-40B4-BE49-F238E27FC236}">
                      <a16:creationId xmlns:a16="http://schemas.microsoft.com/office/drawing/2014/main" id="{6BD3631F-ECBC-4909-B39C-52E9B708DE48}"/>
                    </a:ext>
                  </a:extLst>
                </p:cNvPr>
                <p:cNvSpPr txBox="1">
                  <a:spLocks noRot="1" noChangeAspect="1" noMove="1" noResize="1" noEditPoints="1" noAdjustHandles="1" noChangeArrowheads="1" noChangeShapeType="1" noTextEdit="1"/>
                </p:cNvSpPr>
                <p:nvPr/>
              </p:nvSpPr>
              <p:spPr>
                <a:xfrm>
                  <a:off x="8752666" y="4108388"/>
                  <a:ext cx="522994" cy="369332"/>
                </a:xfrm>
                <a:prstGeom prst="rect">
                  <a:avLst/>
                </a:prstGeom>
                <a:blipFill>
                  <a:blip r:embed="rId21"/>
                  <a:stretch>
                    <a:fillRect t="-6557" r="-15116"/>
                  </a:stretch>
                </a:blipFill>
              </p:spPr>
              <p:txBody>
                <a:bodyPr/>
                <a:lstStyle/>
                <a:p>
                  <a:r>
                    <a:rPr lang="en-GB">
                      <a:noFill/>
                    </a:rPr>
                    <a:t> </a:t>
                  </a:r>
                </a:p>
              </p:txBody>
            </p:sp>
          </mc:Fallback>
        </mc:AlternateContent>
        <p:cxnSp>
          <p:nvCxnSpPr>
            <p:cNvPr id="169" name="Google Shape;104;p14">
              <a:extLst>
                <a:ext uri="{FF2B5EF4-FFF2-40B4-BE49-F238E27FC236}">
                  <a16:creationId xmlns:a16="http://schemas.microsoft.com/office/drawing/2014/main" id="{4303EA23-A63F-40A7-9FCC-5BFC28446F92}"/>
                </a:ext>
              </a:extLst>
            </p:cNvPr>
            <p:cNvCxnSpPr>
              <a:cxnSpLocks/>
            </p:cNvCxnSpPr>
            <p:nvPr/>
          </p:nvCxnSpPr>
          <p:spPr>
            <a:xfrm>
              <a:off x="7711334" y="319834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4C1B00BD-E0D2-4AB2-B2C6-70A88E24C265}"/>
                    </a:ext>
                  </a:extLst>
                </p:cNvPr>
                <p:cNvSpPr txBox="1"/>
                <p:nvPr/>
              </p:nvSpPr>
              <p:spPr>
                <a:xfrm>
                  <a:off x="7561261" y="289361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70" name="Textfeld 169">
                  <a:extLst>
                    <a:ext uri="{FF2B5EF4-FFF2-40B4-BE49-F238E27FC236}">
                      <a16:creationId xmlns:a16="http://schemas.microsoft.com/office/drawing/2014/main" id="{4C1B00BD-E0D2-4AB2-B2C6-70A88E24C265}"/>
                    </a:ext>
                  </a:extLst>
                </p:cNvPr>
                <p:cNvSpPr txBox="1">
                  <a:spLocks noRot="1" noChangeAspect="1" noMove="1" noResize="1" noEditPoints="1" noAdjustHandles="1" noChangeArrowheads="1" noChangeShapeType="1" noTextEdit="1"/>
                </p:cNvSpPr>
                <p:nvPr/>
              </p:nvSpPr>
              <p:spPr>
                <a:xfrm>
                  <a:off x="7561261" y="2893618"/>
                  <a:ext cx="621254" cy="303866"/>
                </a:xfrm>
                <a:prstGeom prst="rect">
                  <a:avLst/>
                </a:prstGeom>
                <a:blipFill>
                  <a:blip r:embed="rId22"/>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Google Shape;62;p14">
                  <a:extLst>
                    <a:ext uri="{FF2B5EF4-FFF2-40B4-BE49-F238E27FC236}">
                      <a16:creationId xmlns:a16="http://schemas.microsoft.com/office/drawing/2014/main" id="{9ECD1F2F-EE18-4AA0-B792-B769E39468ED}"/>
                    </a:ext>
                  </a:extLst>
                </p:cNvPr>
                <p:cNvSpPr/>
                <p:nvPr/>
              </p:nvSpPr>
              <p:spPr>
                <a:xfrm>
                  <a:off x="5314915" y="504316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a:latin typeface="Cambria Math" panose="02040503050406030204" pitchFamily="18" charset="0"/>
                                <a:cs typeface="Calibri" panose="020F0502020204030204" pitchFamily="34" charset="0"/>
                              </a:rPr>
                              <m:t>𝐸𝑖𝑛𝑠𝑝𝑟𝑖𝑡𝑧</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71" name="Google Shape;62;p14">
                  <a:extLst>
                    <a:ext uri="{FF2B5EF4-FFF2-40B4-BE49-F238E27FC236}">
                      <a16:creationId xmlns:a16="http://schemas.microsoft.com/office/drawing/2014/main" id="{9ECD1F2F-EE18-4AA0-B792-B769E39468ED}"/>
                    </a:ext>
                  </a:extLst>
                </p:cNvPr>
                <p:cNvSpPr>
                  <a:spLocks noRot="1" noChangeAspect="1" noMove="1" noResize="1" noEditPoints="1" noAdjustHandles="1" noChangeArrowheads="1" noChangeShapeType="1" noTextEdit="1"/>
                </p:cNvSpPr>
                <p:nvPr/>
              </p:nvSpPr>
              <p:spPr>
                <a:xfrm>
                  <a:off x="5314915" y="5043160"/>
                  <a:ext cx="1575622" cy="631417"/>
                </a:xfrm>
                <a:prstGeom prst="roundRect">
                  <a:avLst>
                    <a:gd name="adj" fmla="val 16667"/>
                  </a:avLst>
                </a:prstGeom>
                <a:blipFill>
                  <a:blip r:embed="rId2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7431310F-5D70-4D27-AEDD-10272270D5AD}"/>
                    </a:ext>
                  </a:extLst>
                </p:cNvPr>
                <p:cNvSpPr txBox="1"/>
                <p:nvPr/>
              </p:nvSpPr>
              <p:spPr>
                <a:xfrm>
                  <a:off x="5926552" y="61648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72" name="Textfeld 171">
                  <a:extLst>
                    <a:ext uri="{FF2B5EF4-FFF2-40B4-BE49-F238E27FC236}">
                      <a16:creationId xmlns:a16="http://schemas.microsoft.com/office/drawing/2014/main" id="{7431310F-5D70-4D27-AEDD-10272270D5AD}"/>
                    </a:ext>
                  </a:extLst>
                </p:cNvPr>
                <p:cNvSpPr txBox="1">
                  <a:spLocks noRot="1" noChangeAspect="1" noMove="1" noResize="1" noEditPoints="1" noAdjustHandles="1" noChangeArrowheads="1" noChangeShapeType="1" noTextEdit="1"/>
                </p:cNvSpPr>
                <p:nvPr/>
              </p:nvSpPr>
              <p:spPr>
                <a:xfrm>
                  <a:off x="5926552" y="6164897"/>
                  <a:ext cx="522994" cy="369332"/>
                </a:xfrm>
                <a:prstGeom prst="rect">
                  <a:avLst/>
                </a:prstGeom>
                <a:blipFill>
                  <a:blip r:embed="rId24"/>
                  <a:stretch>
                    <a:fillRect/>
                  </a:stretch>
                </a:blipFill>
              </p:spPr>
              <p:txBody>
                <a:bodyPr/>
                <a:lstStyle/>
                <a:p>
                  <a:r>
                    <a:rPr lang="de-DE">
                      <a:noFill/>
                    </a:rPr>
                    <a:t> </a:t>
                  </a:r>
                </a:p>
              </p:txBody>
            </p:sp>
          </mc:Fallback>
        </mc:AlternateContent>
        <p:cxnSp>
          <p:nvCxnSpPr>
            <p:cNvPr id="173" name="Google Shape;104;p14">
              <a:extLst>
                <a:ext uri="{FF2B5EF4-FFF2-40B4-BE49-F238E27FC236}">
                  <a16:creationId xmlns:a16="http://schemas.microsoft.com/office/drawing/2014/main" id="{FF364E20-6B0A-4A54-9BDF-C5132D7338A1}"/>
                </a:ext>
              </a:extLst>
            </p:cNvPr>
            <p:cNvCxnSpPr>
              <a:cxnSpLocks/>
            </p:cNvCxnSpPr>
            <p:nvPr/>
          </p:nvCxnSpPr>
          <p:spPr>
            <a:xfrm rot="16200000">
              <a:off x="5827715" y="594952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04;p14">
              <a:extLst>
                <a:ext uri="{FF2B5EF4-FFF2-40B4-BE49-F238E27FC236}">
                  <a16:creationId xmlns:a16="http://schemas.microsoft.com/office/drawing/2014/main" id="{D498C616-FE0F-4C57-A037-BE4EA11ED9EB}"/>
                </a:ext>
              </a:extLst>
            </p:cNvPr>
            <p:cNvCxnSpPr>
              <a:cxnSpLocks/>
            </p:cNvCxnSpPr>
            <p:nvPr/>
          </p:nvCxnSpPr>
          <p:spPr>
            <a:xfrm>
              <a:off x="4759068" y="53838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5" name="Textfeld 174">
                  <a:extLst>
                    <a:ext uri="{FF2B5EF4-FFF2-40B4-BE49-F238E27FC236}">
                      <a16:creationId xmlns:a16="http://schemas.microsoft.com/office/drawing/2014/main" id="{00DF3870-E393-40DC-87F6-6943934C9930}"/>
                    </a:ext>
                  </a:extLst>
                </p:cNvPr>
                <p:cNvSpPr txBox="1"/>
                <p:nvPr/>
              </p:nvSpPr>
              <p:spPr>
                <a:xfrm>
                  <a:off x="4731401" y="5079115"/>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i="1" smtClean="0">
                                <a:latin typeface="Cambria Math" panose="02040503050406030204" pitchFamily="18" charset="0"/>
                                <a:cs typeface="Calibri" panose="020F0502020204030204" pitchFamily="34" charset="0"/>
                              </a:rPr>
                            </m:ctrlPr>
                          </m:sSubPr>
                          <m:e>
                            <m:acc>
                              <m:accPr>
                                <m:chr m:val="̂"/>
                                <m:ctrlPr>
                                  <a:rPr lang="de-DE" sz="133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75" name="Textfeld 174">
                  <a:extLst>
                    <a:ext uri="{FF2B5EF4-FFF2-40B4-BE49-F238E27FC236}">
                      <a16:creationId xmlns:a16="http://schemas.microsoft.com/office/drawing/2014/main" id="{00DF3870-E393-40DC-87F6-6943934C9930}"/>
                    </a:ext>
                  </a:extLst>
                </p:cNvPr>
                <p:cNvSpPr txBox="1">
                  <a:spLocks noRot="1" noChangeAspect="1" noMove="1" noResize="1" noEditPoints="1" noAdjustHandles="1" noChangeArrowheads="1" noChangeShapeType="1" noTextEdit="1"/>
                </p:cNvSpPr>
                <p:nvPr/>
              </p:nvSpPr>
              <p:spPr>
                <a:xfrm>
                  <a:off x="4731401" y="5079115"/>
                  <a:ext cx="621254" cy="303866"/>
                </a:xfrm>
                <a:prstGeom prst="rect">
                  <a:avLst/>
                </a:prstGeom>
                <a:blipFill>
                  <a:blip r:embed="rId25"/>
                  <a:stretch>
                    <a:fillRect/>
                  </a:stretch>
                </a:blipFill>
              </p:spPr>
              <p:txBody>
                <a:bodyPr/>
                <a:lstStyle/>
                <a:p>
                  <a:r>
                    <a:rPr lang="en-GB">
                      <a:noFill/>
                    </a:rPr>
                    <a:t> </a:t>
                  </a:r>
                </a:p>
              </p:txBody>
            </p:sp>
          </mc:Fallback>
        </mc:AlternateContent>
        <p:cxnSp>
          <p:nvCxnSpPr>
            <p:cNvPr id="179" name="Google Shape;104;p14">
              <a:extLst>
                <a:ext uri="{FF2B5EF4-FFF2-40B4-BE49-F238E27FC236}">
                  <a16:creationId xmlns:a16="http://schemas.microsoft.com/office/drawing/2014/main" id="{6A23EDE8-A2CA-47FD-9614-4B2E75A4F22E}"/>
                </a:ext>
              </a:extLst>
            </p:cNvPr>
            <p:cNvCxnSpPr>
              <a:cxnSpLocks/>
            </p:cNvCxnSpPr>
            <p:nvPr/>
          </p:nvCxnSpPr>
          <p:spPr>
            <a:xfrm>
              <a:off x="6910488" y="537551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0" name="Textfeld 179">
                  <a:extLst>
                    <a:ext uri="{FF2B5EF4-FFF2-40B4-BE49-F238E27FC236}">
                      <a16:creationId xmlns:a16="http://schemas.microsoft.com/office/drawing/2014/main" id="{5CB50221-98C3-4535-AE8E-07BB86DFC945}"/>
                    </a:ext>
                  </a:extLst>
                </p:cNvPr>
                <p:cNvSpPr txBox="1"/>
                <p:nvPr/>
              </p:nvSpPr>
              <p:spPr>
                <a:xfrm>
                  <a:off x="7225527" y="514948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80" name="Textfeld 179">
                  <a:extLst>
                    <a:ext uri="{FF2B5EF4-FFF2-40B4-BE49-F238E27FC236}">
                      <a16:creationId xmlns:a16="http://schemas.microsoft.com/office/drawing/2014/main" id="{5CB50221-98C3-4535-AE8E-07BB86DFC945}"/>
                    </a:ext>
                  </a:extLst>
                </p:cNvPr>
                <p:cNvSpPr txBox="1">
                  <a:spLocks noRot="1" noChangeAspect="1" noMove="1" noResize="1" noEditPoints="1" noAdjustHandles="1" noChangeArrowheads="1" noChangeShapeType="1" noTextEdit="1"/>
                </p:cNvSpPr>
                <p:nvPr/>
              </p:nvSpPr>
              <p:spPr>
                <a:xfrm>
                  <a:off x="7225527" y="5149480"/>
                  <a:ext cx="522994" cy="369332"/>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1" name="Textfeld 180">
                  <a:extLst>
                    <a:ext uri="{FF2B5EF4-FFF2-40B4-BE49-F238E27FC236}">
                      <a16:creationId xmlns:a16="http://schemas.microsoft.com/office/drawing/2014/main" id="{BD555AEE-2B16-4940-989B-E582AC1A84FF}"/>
                    </a:ext>
                  </a:extLst>
                </p:cNvPr>
                <p:cNvSpPr txBox="1"/>
                <p:nvPr/>
              </p:nvSpPr>
              <p:spPr>
                <a:xfrm>
                  <a:off x="6804865" y="507079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81" name="Textfeld 180">
                  <a:extLst>
                    <a:ext uri="{FF2B5EF4-FFF2-40B4-BE49-F238E27FC236}">
                      <a16:creationId xmlns:a16="http://schemas.microsoft.com/office/drawing/2014/main" id="{BD555AEE-2B16-4940-989B-E582AC1A84FF}"/>
                    </a:ext>
                  </a:extLst>
                </p:cNvPr>
                <p:cNvSpPr txBox="1">
                  <a:spLocks noRot="1" noChangeAspect="1" noMove="1" noResize="1" noEditPoints="1" noAdjustHandles="1" noChangeArrowheads="1" noChangeShapeType="1" noTextEdit="1"/>
                </p:cNvSpPr>
                <p:nvPr/>
              </p:nvSpPr>
              <p:spPr>
                <a:xfrm>
                  <a:off x="6804865" y="5070793"/>
                  <a:ext cx="621254" cy="303866"/>
                </a:xfrm>
                <a:prstGeom prst="rect">
                  <a:avLst/>
                </a:prstGeom>
                <a:blipFill>
                  <a:blip r:embed="rId27"/>
                  <a:stretch>
                    <a:fillRect/>
                  </a:stretch>
                </a:blipFill>
              </p:spPr>
              <p:txBody>
                <a:bodyPr/>
                <a:lstStyle/>
                <a:p>
                  <a:r>
                    <a:rPr lang="en-GB">
                      <a:noFill/>
                    </a:rPr>
                    <a:t> </a:t>
                  </a:r>
                </a:p>
              </p:txBody>
            </p:sp>
          </mc:Fallback>
        </mc:AlternateContent>
        <p:cxnSp>
          <p:nvCxnSpPr>
            <p:cNvPr id="182" name="Google Shape;104;p14">
              <a:extLst>
                <a:ext uri="{FF2B5EF4-FFF2-40B4-BE49-F238E27FC236}">
                  <a16:creationId xmlns:a16="http://schemas.microsoft.com/office/drawing/2014/main" id="{CAE5A3C2-58BD-43E8-BE10-F8D8CA286372}"/>
                </a:ext>
              </a:extLst>
            </p:cNvPr>
            <p:cNvCxnSpPr>
              <a:cxnSpLocks/>
            </p:cNvCxnSpPr>
            <p:nvPr/>
          </p:nvCxnSpPr>
          <p:spPr>
            <a:xfrm>
              <a:off x="7608844" y="537270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3" name="Textfeld 182">
                  <a:extLst>
                    <a:ext uri="{FF2B5EF4-FFF2-40B4-BE49-F238E27FC236}">
                      <a16:creationId xmlns:a16="http://schemas.microsoft.com/office/drawing/2014/main" id="{70DC30B5-5F18-4BC6-811D-4BA3722263CC}"/>
                    </a:ext>
                  </a:extLst>
                </p:cNvPr>
                <p:cNvSpPr txBox="1"/>
                <p:nvPr/>
              </p:nvSpPr>
              <p:spPr>
                <a:xfrm>
                  <a:off x="7458771" y="506797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83" name="Textfeld 182">
                  <a:extLst>
                    <a:ext uri="{FF2B5EF4-FFF2-40B4-BE49-F238E27FC236}">
                      <a16:creationId xmlns:a16="http://schemas.microsoft.com/office/drawing/2014/main" id="{70DC30B5-5F18-4BC6-811D-4BA3722263CC}"/>
                    </a:ext>
                  </a:extLst>
                </p:cNvPr>
                <p:cNvSpPr txBox="1">
                  <a:spLocks noRot="1" noChangeAspect="1" noMove="1" noResize="1" noEditPoints="1" noAdjustHandles="1" noChangeArrowheads="1" noChangeShapeType="1" noTextEdit="1"/>
                </p:cNvSpPr>
                <p:nvPr/>
              </p:nvSpPr>
              <p:spPr>
                <a:xfrm>
                  <a:off x="7458771" y="5067978"/>
                  <a:ext cx="621254" cy="303866"/>
                </a:xfrm>
                <a:prstGeom prst="rect">
                  <a:avLst/>
                </a:prstGeom>
                <a:blipFill>
                  <a:blip r:embed="rId28"/>
                  <a:stretch>
                    <a:fillRect/>
                  </a:stretch>
                </a:blipFill>
              </p:spPr>
              <p:txBody>
                <a:bodyPr/>
                <a:lstStyle/>
                <a:p>
                  <a:r>
                    <a:rPr lang="en-GB">
                      <a:noFill/>
                    </a:rPr>
                    <a:t> </a:t>
                  </a:r>
                </a:p>
              </p:txBody>
            </p:sp>
          </mc:Fallback>
        </mc:AlternateContent>
        <p:cxnSp>
          <p:nvCxnSpPr>
            <p:cNvPr id="184" name="Google Shape;104;p14">
              <a:extLst>
                <a:ext uri="{FF2B5EF4-FFF2-40B4-BE49-F238E27FC236}">
                  <a16:creationId xmlns:a16="http://schemas.microsoft.com/office/drawing/2014/main" id="{133A9153-4BC8-4712-A2E0-318AD5AA647D}"/>
                </a:ext>
              </a:extLst>
            </p:cNvPr>
            <p:cNvCxnSpPr>
              <a:cxnSpLocks/>
              <a:stCxn id="180" idx="2"/>
            </p:cNvCxnSpPr>
            <p:nvPr/>
          </p:nvCxnSpPr>
          <p:spPr>
            <a:xfrm>
              <a:off x="7487024" y="5518812"/>
              <a:ext cx="11311" cy="1092302"/>
            </a:xfrm>
            <a:prstGeom prst="straightConnector1">
              <a:avLst/>
            </a:prstGeom>
            <a:noFill/>
            <a:ln w="22225" cap="flat" cmpd="sng">
              <a:solidFill>
                <a:schemeClr val="dk2"/>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185" name="Inhaltsplatzhalter 64">
                  <a:extLst>
                    <a:ext uri="{FF2B5EF4-FFF2-40B4-BE49-F238E27FC236}">
                      <a16:creationId xmlns:a16="http://schemas.microsoft.com/office/drawing/2014/main" id="{A448682D-45DB-47D5-BD87-C7AABA5D6D0B}"/>
                    </a:ext>
                  </a:extLst>
                </p:cNvPr>
                <p:cNvSpPr txBox="1">
                  <a:spLocks/>
                </p:cNvSpPr>
                <p:nvPr/>
              </p:nvSpPr>
              <p:spPr>
                <a:xfrm>
                  <a:off x="7347013" y="6425277"/>
                  <a:ext cx="798723"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oMath>
                    </m:oMathPara>
                  </a14:m>
                  <a:endParaRPr lang="en-GB" sz="1330" kern="0" dirty="0"/>
                </a:p>
              </p:txBody>
            </p:sp>
          </mc:Choice>
          <mc:Fallback xmlns="">
            <p:sp>
              <p:nvSpPr>
                <p:cNvPr id="185" name="Inhaltsplatzhalter 64">
                  <a:extLst>
                    <a:ext uri="{FF2B5EF4-FFF2-40B4-BE49-F238E27FC236}">
                      <a16:creationId xmlns:a16="http://schemas.microsoft.com/office/drawing/2014/main" id="{A448682D-45DB-47D5-BD87-C7AABA5D6D0B}"/>
                    </a:ext>
                  </a:extLst>
                </p:cNvPr>
                <p:cNvSpPr txBox="1">
                  <a:spLocks noRot="1" noChangeAspect="1" noMove="1" noResize="1" noEditPoints="1" noAdjustHandles="1" noChangeArrowheads="1" noChangeShapeType="1" noTextEdit="1"/>
                </p:cNvSpPr>
                <p:nvPr/>
              </p:nvSpPr>
              <p:spPr>
                <a:xfrm>
                  <a:off x="7347013" y="6425277"/>
                  <a:ext cx="798723" cy="487085"/>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6" name="Google Shape;62;p14">
                  <a:extLst>
                    <a:ext uri="{FF2B5EF4-FFF2-40B4-BE49-F238E27FC236}">
                      <a16:creationId xmlns:a16="http://schemas.microsoft.com/office/drawing/2014/main" id="{2B5B8870-26F5-4C39-92A6-053CCA29D7E0}"/>
                    </a:ext>
                  </a:extLst>
                </p:cNvPr>
                <p:cNvSpPr/>
                <p:nvPr/>
              </p:nvSpPr>
              <p:spPr>
                <a:xfrm>
                  <a:off x="8052906" y="5079115"/>
                  <a:ext cx="177118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3</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86" name="Google Shape;62;p14">
                  <a:extLst>
                    <a:ext uri="{FF2B5EF4-FFF2-40B4-BE49-F238E27FC236}">
                      <a16:creationId xmlns:a16="http://schemas.microsoft.com/office/drawing/2014/main" id="{2B5B8870-26F5-4C39-92A6-053CCA29D7E0}"/>
                    </a:ext>
                  </a:extLst>
                </p:cNvPr>
                <p:cNvSpPr>
                  <a:spLocks noRot="1" noChangeAspect="1" noMove="1" noResize="1" noEditPoints="1" noAdjustHandles="1" noChangeArrowheads="1" noChangeShapeType="1" noTextEdit="1"/>
                </p:cNvSpPr>
                <p:nvPr/>
              </p:nvSpPr>
              <p:spPr>
                <a:xfrm>
                  <a:off x="8052906" y="5079115"/>
                  <a:ext cx="1771189" cy="631417"/>
                </a:xfrm>
                <a:prstGeom prst="roundRect">
                  <a:avLst>
                    <a:gd name="adj" fmla="val 16667"/>
                  </a:avLst>
                </a:prstGeom>
                <a:blipFill>
                  <a:blip r:embed="rId30"/>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feld 186">
                  <a:extLst>
                    <a:ext uri="{FF2B5EF4-FFF2-40B4-BE49-F238E27FC236}">
                      <a16:creationId xmlns:a16="http://schemas.microsoft.com/office/drawing/2014/main" id="{3A475CAA-5B51-4C51-9898-138C18B856D8}"/>
                    </a:ext>
                  </a:extLst>
                </p:cNvPr>
                <p:cNvSpPr txBox="1"/>
                <p:nvPr/>
              </p:nvSpPr>
              <p:spPr>
                <a:xfrm>
                  <a:off x="8803300"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3</m:t>
                            </m:r>
                          </m:sub>
                        </m:sSub>
                      </m:oMath>
                    </m:oMathPara>
                  </a14:m>
                  <a:endParaRPr lang="en-GB" dirty="0"/>
                </a:p>
              </p:txBody>
            </p:sp>
          </mc:Choice>
          <mc:Fallback xmlns="">
            <p:sp>
              <p:nvSpPr>
                <p:cNvPr id="187" name="Textfeld 186">
                  <a:extLst>
                    <a:ext uri="{FF2B5EF4-FFF2-40B4-BE49-F238E27FC236}">
                      <a16:creationId xmlns:a16="http://schemas.microsoft.com/office/drawing/2014/main" id="{3A475CAA-5B51-4C51-9898-138C18B856D8}"/>
                    </a:ext>
                  </a:extLst>
                </p:cNvPr>
                <p:cNvSpPr txBox="1">
                  <a:spLocks noRot="1" noChangeAspect="1" noMove="1" noResize="1" noEditPoints="1" noAdjustHandles="1" noChangeArrowheads="1" noChangeShapeType="1" noTextEdit="1"/>
                </p:cNvSpPr>
                <p:nvPr/>
              </p:nvSpPr>
              <p:spPr>
                <a:xfrm>
                  <a:off x="8803300" y="6200852"/>
                  <a:ext cx="522994" cy="369332"/>
                </a:xfrm>
                <a:prstGeom prst="rect">
                  <a:avLst/>
                </a:prstGeom>
                <a:blipFill>
                  <a:blip r:embed="rId31"/>
                  <a:stretch>
                    <a:fillRect r="-23256"/>
                  </a:stretch>
                </a:blipFill>
              </p:spPr>
              <p:txBody>
                <a:bodyPr/>
                <a:lstStyle/>
                <a:p>
                  <a:r>
                    <a:rPr lang="de-DE">
                      <a:noFill/>
                    </a:rPr>
                    <a:t> </a:t>
                  </a:r>
                </a:p>
              </p:txBody>
            </p:sp>
          </mc:Fallback>
        </mc:AlternateContent>
        <p:cxnSp>
          <p:nvCxnSpPr>
            <p:cNvPr id="188" name="Google Shape;104;p14">
              <a:extLst>
                <a:ext uri="{FF2B5EF4-FFF2-40B4-BE49-F238E27FC236}">
                  <a16:creationId xmlns:a16="http://schemas.microsoft.com/office/drawing/2014/main" id="{AB7E6E1D-16B3-42A4-8E24-5AE9304FF50F}"/>
                </a:ext>
              </a:extLst>
            </p:cNvPr>
            <p:cNvCxnSpPr>
              <a:cxnSpLocks/>
            </p:cNvCxnSpPr>
            <p:nvPr/>
          </p:nvCxnSpPr>
          <p:spPr>
            <a:xfrm rot="16200000">
              <a:off x="8704463"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04;p14">
              <a:extLst>
                <a:ext uri="{FF2B5EF4-FFF2-40B4-BE49-F238E27FC236}">
                  <a16:creationId xmlns:a16="http://schemas.microsoft.com/office/drawing/2014/main" id="{CAF1E794-9034-47AB-BE14-0B44C0A7133A}"/>
                </a:ext>
              </a:extLst>
            </p:cNvPr>
            <p:cNvCxnSpPr>
              <a:cxnSpLocks/>
            </p:cNvCxnSpPr>
            <p:nvPr/>
          </p:nvCxnSpPr>
          <p:spPr>
            <a:xfrm>
              <a:off x="9854188" y="5411473"/>
              <a:ext cx="46015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0024DFAA-907E-4D69-B669-EBAC72D5DD5B}"/>
                    </a:ext>
                  </a:extLst>
                </p:cNvPr>
                <p:cNvSpPr txBox="1"/>
                <p:nvPr/>
              </p:nvSpPr>
              <p:spPr>
                <a:xfrm>
                  <a:off x="9822148" y="5106748"/>
                  <a:ext cx="524235"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90" name="Textfeld 189">
                  <a:extLst>
                    <a:ext uri="{FF2B5EF4-FFF2-40B4-BE49-F238E27FC236}">
                      <a16:creationId xmlns:a16="http://schemas.microsoft.com/office/drawing/2014/main" id="{0024DFAA-907E-4D69-B669-EBAC72D5DD5B}"/>
                    </a:ext>
                  </a:extLst>
                </p:cNvPr>
                <p:cNvSpPr txBox="1">
                  <a:spLocks noRot="1" noChangeAspect="1" noMove="1" noResize="1" noEditPoints="1" noAdjustHandles="1" noChangeArrowheads="1" noChangeShapeType="1" noTextEdit="1"/>
                </p:cNvSpPr>
                <p:nvPr/>
              </p:nvSpPr>
              <p:spPr>
                <a:xfrm>
                  <a:off x="9822148" y="5106748"/>
                  <a:ext cx="524235" cy="303866"/>
                </a:xfrm>
                <a:prstGeom prst="rect">
                  <a:avLst/>
                </a:prstGeom>
                <a:blipFill>
                  <a:blip r:embed="rId3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1" name="Google Shape;62;p14">
                  <a:extLst>
                    <a:ext uri="{FF2B5EF4-FFF2-40B4-BE49-F238E27FC236}">
                      <a16:creationId xmlns:a16="http://schemas.microsoft.com/office/drawing/2014/main" id="{C5CCE8E0-23C9-40B2-840E-5C532C8CDD7E}"/>
                    </a:ext>
                  </a:extLst>
                </p:cNvPr>
                <p:cNvSpPr/>
                <p:nvPr/>
              </p:nvSpPr>
              <p:spPr>
                <a:xfrm>
                  <a:off x="10341432" y="5079115"/>
                  <a:ext cx="177383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91" name="Google Shape;62;p14">
                  <a:extLst>
                    <a:ext uri="{FF2B5EF4-FFF2-40B4-BE49-F238E27FC236}">
                      <a16:creationId xmlns:a16="http://schemas.microsoft.com/office/drawing/2014/main" id="{C5CCE8E0-23C9-40B2-840E-5C532C8CDD7E}"/>
                    </a:ext>
                  </a:extLst>
                </p:cNvPr>
                <p:cNvSpPr>
                  <a:spLocks noRot="1" noChangeAspect="1" noMove="1" noResize="1" noEditPoints="1" noAdjustHandles="1" noChangeArrowheads="1" noChangeShapeType="1" noTextEdit="1"/>
                </p:cNvSpPr>
                <p:nvPr/>
              </p:nvSpPr>
              <p:spPr>
                <a:xfrm>
                  <a:off x="10341432" y="5079115"/>
                  <a:ext cx="1773833" cy="631417"/>
                </a:xfrm>
                <a:prstGeom prst="roundRect">
                  <a:avLst>
                    <a:gd name="adj" fmla="val 16667"/>
                  </a:avLst>
                </a:prstGeom>
                <a:blipFill>
                  <a:blip r:embed="rId33"/>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feld 191">
                  <a:extLst>
                    <a:ext uri="{FF2B5EF4-FFF2-40B4-BE49-F238E27FC236}">
                      <a16:creationId xmlns:a16="http://schemas.microsoft.com/office/drawing/2014/main" id="{A357B13B-4555-4A17-A213-2EDF8491ED05}"/>
                    </a:ext>
                  </a:extLst>
                </p:cNvPr>
                <p:cNvSpPr txBox="1"/>
                <p:nvPr/>
              </p:nvSpPr>
              <p:spPr>
                <a:xfrm>
                  <a:off x="11055713"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92" name="Textfeld 191">
                  <a:extLst>
                    <a:ext uri="{FF2B5EF4-FFF2-40B4-BE49-F238E27FC236}">
                      <a16:creationId xmlns:a16="http://schemas.microsoft.com/office/drawing/2014/main" id="{A357B13B-4555-4A17-A213-2EDF8491ED05}"/>
                    </a:ext>
                  </a:extLst>
                </p:cNvPr>
                <p:cNvSpPr txBox="1">
                  <a:spLocks noRot="1" noChangeAspect="1" noMove="1" noResize="1" noEditPoints="1" noAdjustHandles="1" noChangeArrowheads="1" noChangeShapeType="1" noTextEdit="1"/>
                </p:cNvSpPr>
                <p:nvPr/>
              </p:nvSpPr>
              <p:spPr>
                <a:xfrm>
                  <a:off x="11055713" y="6200852"/>
                  <a:ext cx="522994" cy="369332"/>
                </a:xfrm>
                <a:prstGeom prst="rect">
                  <a:avLst/>
                </a:prstGeom>
                <a:blipFill>
                  <a:blip r:embed="rId34"/>
                  <a:stretch>
                    <a:fillRect r="-23529"/>
                  </a:stretch>
                </a:blipFill>
              </p:spPr>
              <p:txBody>
                <a:bodyPr/>
                <a:lstStyle/>
                <a:p>
                  <a:r>
                    <a:rPr lang="de-DE">
                      <a:noFill/>
                    </a:rPr>
                    <a:t> </a:t>
                  </a:r>
                </a:p>
              </p:txBody>
            </p:sp>
          </mc:Fallback>
        </mc:AlternateContent>
        <p:cxnSp>
          <p:nvCxnSpPr>
            <p:cNvPr id="193" name="Google Shape;104;p14">
              <a:extLst>
                <a:ext uri="{FF2B5EF4-FFF2-40B4-BE49-F238E27FC236}">
                  <a16:creationId xmlns:a16="http://schemas.microsoft.com/office/drawing/2014/main" id="{96A3C53B-C8BB-4CBE-B4E5-6BFDC1A22026}"/>
                </a:ext>
              </a:extLst>
            </p:cNvPr>
            <p:cNvCxnSpPr>
              <a:cxnSpLocks/>
            </p:cNvCxnSpPr>
            <p:nvPr/>
          </p:nvCxnSpPr>
          <p:spPr>
            <a:xfrm rot="16200000">
              <a:off x="10956876"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04;p14">
              <a:extLst>
                <a:ext uri="{FF2B5EF4-FFF2-40B4-BE49-F238E27FC236}">
                  <a16:creationId xmlns:a16="http://schemas.microsoft.com/office/drawing/2014/main" id="{5E3B4DAD-15C9-4703-95D7-BACB294AC728}"/>
                </a:ext>
              </a:extLst>
            </p:cNvPr>
            <p:cNvCxnSpPr>
              <a:cxnSpLocks/>
            </p:cNvCxnSpPr>
            <p:nvPr/>
          </p:nvCxnSpPr>
          <p:spPr>
            <a:xfrm rot="16200000">
              <a:off x="5810264" y="4708640"/>
              <a:ext cx="524235"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04;p14">
              <a:extLst>
                <a:ext uri="{FF2B5EF4-FFF2-40B4-BE49-F238E27FC236}">
                  <a16:creationId xmlns:a16="http://schemas.microsoft.com/office/drawing/2014/main" id="{4699C9DA-7CAC-4345-B45B-C17C9EDF5FA8}"/>
                </a:ext>
              </a:extLst>
            </p:cNvPr>
            <p:cNvCxnSpPr>
              <a:cxnSpLocks/>
            </p:cNvCxnSpPr>
            <p:nvPr/>
          </p:nvCxnSpPr>
          <p:spPr>
            <a:xfrm rot="16200000">
              <a:off x="8704464" y="4744018"/>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1" name="Textfeld 200">
                  <a:extLst>
                    <a:ext uri="{FF2B5EF4-FFF2-40B4-BE49-F238E27FC236}">
                      <a16:creationId xmlns:a16="http://schemas.microsoft.com/office/drawing/2014/main" id="{6F329738-C4A9-42ED-8C0E-16485E3869DC}"/>
                    </a:ext>
                  </a:extLst>
                </p:cNvPr>
                <p:cNvSpPr txBox="1"/>
                <p:nvPr/>
              </p:nvSpPr>
              <p:spPr>
                <a:xfrm>
                  <a:off x="11055713"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201" name="Textfeld 200">
                  <a:extLst>
                    <a:ext uri="{FF2B5EF4-FFF2-40B4-BE49-F238E27FC236}">
                      <a16:creationId xmlns:a16="http://schemas.microsoft.com/office/drawing/2014/main" id="{6F329738-C4A9-42ED-8C0E-16485E3869DC}"/>
                    </a:ext>
                  </a:extLst>
                </p:cNvPr>
                <p:cNvSpPr txBox="1">
                  <a:spLocks noRot="1" noChangeAspect="1" noMove="1" noResize="1" noEditPoints="1" noAdjustHandles="1" noChangeArrowheads="1" noChangeShapeType="1" noTextEdit="1"/>
                </p:cNvSpPr>
                <p:nvPr/>
              </p:nvSpPr>
              <p:spPr>
                <a:xfrm>
                  <a:off x="11055713" y="4108388"/>
                  <a:ext cx="522994" cy="369332"/>
                </a:xfrm>
                <a:prstGeom prst="rect">
                  <a:avLst/>
                </a:prstGeom>
                <a:blipFill>
                  <a:blip r:embed="rId35"/>
                  <a:stretch>
                    <a:fillRect t="-6557" r="-16471"/>
                  </a:stretch>
                </a:blipFill>
              </p:spPr>
              <p:txBody>
                <a:bodyPr/>
                <a:lstStyle/>
                <a:p>
                  <a:r>
                    <a:rPr lang="en-GB">
                      <a:noFill/>
                    </a:rPr>
                    <a:t> </a:t>
                  </a:r>
                </a:p>
              </p:txBody>
            </p:sp>
          </mc:Fallback>
        </mc:AlternateContent>
        <p:cxnSp>
          <p:nvCxnSpPr>
            <p:cNvPr id="202" name="Google Shape;104;p14">
              <a:extLst>
                <a:ext uri="{FF2B5EF4-FFF2-40B4-BE49-F238E27FC236}">
                  <a16:creationId xmlns:a16="http://schemas.microsoft.com/office/drawing/2014/main" id="{C2606A06-F515-4944-A999-BAC7C5D3BFED}"/>
                </a:ext>
              </a:extLst>
            </p:cNvPr>
            <p:cNvCxnSpPr>
              <a:cxnSpLocks/>
            </p:cNvCxnSpPr>
            <p:nvPr/>
          </p:nvCxnSpPr>
          <p:spPr>
            <a:xfrm rot="16200000">
              <a:off x="10979507" y="4755887"/>
              <a:ext cx="524235" cy="0"/>
            </a:xfrm>
            <a:prstGeom prst="straightConnector1">
              <a:avLst/>
            </a:prstGeom>
            <a:noFill/>
            <a:ln w="9525" cap="flat" cmpd="sng">
              <a:solidFill>
                <a:schemeClr val="dk2"/>
              </a:solidFill>
              <a:prstDash val="solid"/>
              <a:round/>
              <a:headEnd type="none" w="med" len="med"/>
              <a:tailEnd type="none" w="med" len="med"/>
            </a:ln>
          </p:spPr>
        </p:cxnSp>
      </p:grpSp>
      <p:sp>
        <p:nvSpPr>
          <p:cNvPr id="2" name="Fußzeilenplatzhalter 1">
            <a:extLst>
              <a:ext uri="{FF2B5EF4-FFF2-40B4-BE49-F238E27FC236}">
                <a16:creationId xmlns:a16="http://schemas.microsoft.com/office/drawing/2014/main" id="{8EE10183-2589-4C2C-B348-8E079C68A6D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7F8AA7E2-29F4-43F0-978A-B44B569DC0D5}"/>
              </a:ext>
            </a:extLst>
          </p:cNvPr>
          <p:cNvSpPr>
            <a:spLocks noGrp="1"/>
          </p:cNvSpPr>
          <p:nvPr>
            <p:ph type="dt" idx="10"/>
          </p:nvPr>
        </p:nvSpPr>
        <p:spPr/>
        <p:txBody>
          <a:bodyPr/>
          <a:lstStyle/>
          <a:p>
            <a:pPr>
              <a:lnSpc>
                <a:spcPct val="100000"/>
              </a:lnSpc>
            </a:pPr>
            <a:fld id="{B2DA74B0-A49C-4747-AC5D-BC94AAAE3742}"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C1D84EB4-B2D1-4967-9848-20F8CEAC6BE7}"/>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27</a:t>
            </a:fld>
            <a:endParaRPr lang="de-DE" sz="1200" b="0" strike="noStrike" spc="-1">
              <a:latin typeface="Times New Roman"/>
            </a:endParaRPr>
          </a:p>
        </p:txBody>
      </p:sp>
    </p:spTree>
    <p:extLst>
      <p:ext uri="{BB962C8B-B14F-4D97-AF65-F5344CB8AC3E}">
        <p14:creationId xmlns:p14="http://schemas.microsoft.com/office/powerpoint/2010/main" val="2518879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0" i="1" smtClean="0">
                            <a:latin typeface="Cambria Math" panose="02040503050406030204" pitchFamily="18" charset="0"/>
                            <a:ea typeface="Cambria Math" panose="02040503050406030204" pitchFamily="18" charset="0"/>
                          </a:rPr>
                          <m:t>𝑤</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1" i="1">
                            <a:latin typeface="Cambria Math" panose="02040503050406030204" pitchFamily="18" charset="0"/>
                          </a:rPr>
                          <m:t>𝒐𝒑𝒕</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Qualitäts-modell</a:t>
              </a:r>
              <a:endParaRPr sz="1000"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Modell Spritzgieß-maschine</a:t>
            </a:r>
            <a:endParaRPr sz="1000"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5" name="TextShape 2">
            <a:extLst>
              <a:ext uri="{FF2B5EF4-FFF2-40B4-BE49-F238E27FC236}">
                <a16:creationId xmlns:a16="http://schemas.microsoft.com/office/drawing/2014/main" id="{3F593E53-79A5-426E-97FD-41769CD15CB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28</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D0AB1905-96E9-432F-B428-2006AEBB72F3}"/>
              </a:ext>
            </a:extLst>
          </p:cNvPr>
          <p:cNvSpPr>
            <a:spLocks noGrp="1"/>
          </p:cNvSpPr>
          <p:nvPr>
            <p:ph type="dt" idx="10"/>
          </p:nvPr>
        </p:nvSpPr>
        <p:spPr/>
        <p:txBody>
          <a:bodyPr/>
          <a:lstStyle/>
          <a:p>
            <a:pPr>
              <a:lnSpc>
                <a:spcPct val="100000"/>
              </a:lnSpc>
            </a:pPr>
            <a:fld id="{F7AA6C8C-0403-404D-B67D-CB80560536E0}"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28</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err="1"/>
              <a:t>Optimalsteuerung</a:t>
            </a:r>
            <a:r>
              <a:rPr lang="de-DE" sz="3100" b="1" dirty="0"/>
              <a:t> (1/2)</a:t>
            </a:r>
            <a:endParaRPr lang="en-GB" b="1" dirty="0"/>
          </a:p>
        </p:txBody>
      </p:sp>
    </p:spTree>
    <p:extLst>
      <p:ext uri="{BB962C8B-B14F-4D97-AF65-F5344CB8AC3E}">
        <p14:creationId xmlns:p14="http://schemas.microsoft.com/office/powerpoint/2010/main" val="1562713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type="body"/>
              </p:nvPr>
            </p:nvSpPr>
            <p:spPr>
              <a:xfrm>
                <a:off x="192240" y="956129"/>
                <a:ext cx="5898280" cy="3311071"/>
              </a:xfrm>
            </p:spPr>
            <p:txBody>
              <a:bodyPr>
                <a:normAutofit/>
              </a:bodyPr>
              <a:lstStyle/>
              <a:p>
                <a:pPr marL="0" indent="0">
                  <a:buNone/>
                </a:pPr>
                <a:r>
                  <a:rPr lang="de-DE" sz="2000" b="1" dirty="0"/>
                  <a:t>Optimierung der Führungsgrößen</a:t>
                </a:r>
              </a:p>
              <a:p>
                <a:r>
                  <a:rPr lang="de-DE" sz="2000" dirty="0"/>
                  <a:t>6 Zustandsgrößen, </a:t>
                </a:r>
                <a14:m>
                  <m:oMath xmlns:m="http://schemas.openxmlformats.org/officeDocument/2006/math">
                    <m:acc>
                      <m:accPr>
                        <m:chr m:val="̂"/>
                        <m:ctrlPr>
                          <a:rPr lang="de-DE" sz="2000" i="1" kern="0" smtClean="0">
                            <a:latin typeface="Cambria Math" panose="02040503050406030204" pitchFamily="18" charset="0"/>
                          </a:rPr>
                        </m:ctrlPr>
                      </m:accPr>
                      <m:e>
                        <m:r>
                          <a:rPr lang="de-DE" sz="2000" b="0" i="1" kern="0" smtClean="0">
                            <a:latin typeface="Cambria Math" panose="02040503050406030204" pitchFamily="18" charset="0"/>
                          </a:rPr>
                          <m:t>𝑥</m:t>
                        </m:r>
                      </m:e>
                    </m:acc>
                    <m:r>
                      <a:rPr lang="de-DE" sz="2000" i="1" kern="0" smtClean="0">
                        <a:latin typeface="Cambria Math" panose="02040503050406030204" pitchFamily="18" charset="0"/>
                        <a:ea typeface="Cambria Math" panose="02040503050406030204" pitchFamily="18" charset="0"/>
                      </a:rPr>
                      <m:t>∈</m:t>
                    </m:r>
                    <m:sSup>
                      <m:sSupPr>
                        <m:ctrlPr>
                          <a:rPr lang="de-DE" sz="2000" i="1" kern="0" smtClea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b="0" i="1" kern="0" smtClean="0">
                            <a:latin typeface="Cambria Math" panose="02040503050406030204" pitchFamily="18" charset="0"/>
                            <a:ea typeface="Cambria Math" panose="02040503050406030204" pitchFamily="18" charset="0"/>
                          </a:rPr>
                          <m:t>6</m:t>
                        </m:r>
                      </m:sup>
                    </m:sSup>
                  </m:oMath>
                </a14:m>
                <a:endParaRPr lang="de-DE" sz="2000" dirty="0"/>
              </a:p>
              <a:p>
                <a:r>
                  <a:rPr lang="de-DE" sz="2000" dirty="0"/>
                  <a:t>1-6 Zielgrößen</a:t>
                </a:r>
              </a:p>
              <a:p>
                <a:r>
                  <a:rPr lang="de-DE" sz="2000" dirty="0"/>
                  <a:t>Führungsgrößentrajektorien der Länge </a:t>
                </a:r>
                <a14:m>
                  <m:oMath xmlns:m="http://schemas.openxmlformats.org/officeDocument/2006/math">
                    <m:r>
                      <a:rPr lang="de-DE" sz="2000" i="1" kern="0">
                        <a:latin typeface="Cambria Math" panose="02040503050406030204" pitchFamily="18" charset="0"/>
                        <a:ea typeface="Cambria Math" panose="02040503050406030204" pitchFamily="18" charset="0"/>
                      </a:rPr>
                      <m:t>𝑁</m:t>
                    </m:r>
                  </m:oMath>
                </a14:m>
                <a:r>
                  <a:rPr lang="de-DE" sz="2000" dirty="0"/>
                  <a:t>, </a:t>
                </a:r>
                <a14:m>
                  <m:oMath xmlns:m="http://schemas.openxmlformats.org/officeDocument/2006/math">
                    <m:acc>
                      <m:accPr>
                        <m:chr m:val="̂"/>
                        <m:ctrlPr>
                          <a:rPr lang="de-DE" sz="2000" i="1" kern="0">
                            <a:latin typeface="Cambria Math" panose="02040503050406030204" pitchFamily="18" charset="0"/>
                          </a:rPr>
                        </m:ctrlPr>
                      </m:accPr>
                      <m:e>
                        <m:r>
                          <a:rPr lang="de-DE" sz="2000" i="1" kern="0">
                            <a:latin typeface="Cambria Math" panose="02040503050406030204" pitchFamily="18" charset="0"/>
                          </a:rPr>
                          <m:t>𝑤</m:t>
                        </m:r>
                      </m:e>
                    </m:acc>
                    <m:r>
                      <a:rPr lang="de-DE" sz="2000" i="1" kern="0">
                        <a:latin typeface="Cambria Math" panose="02040503050406030204" pitchFamily="18" charset="0"/>
                        <a:ea typeface="Cambria Math" panose="02040503050406030204" pitchFamily="18" charset="0"/>
                      </a:rPr>
                      <m:t>∈</m:t>
                    </m:r>
                    <m:sSup>
                      <m:sSupPr>
                        <m:ctrlPr>
                          <a:rPr lang="de-DE" sz="2000" i="1" ker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i="1" kern="0">
                            <a:latin typeface="Cambria Math" panose="02040503050406030204" pitchFamily="18" charset="0"/>
                            <a:ea typeface="Cambria Math" panose="02040503050406030204" pitchFamily="18" charset="0"/>
                          </a:rPr>
                          <m:t>𝑁</m:t>
                        </m:r>
                      </m:sup>
                    </m:sSup>
                    <m:r>
                      <a:rPr lang="de-DE" sz="2000" i="1" kern="0">
                        <a:latin typeface="Cambria Math" panose="02040503050406030204" pitchFamily="18" charset="0"/>
                        <a:ea typeface="Cambria Math" panose="02040503050406030204" pitchFamily="18" charset="0"/>
                      </a:rPr>
                      <m:t> </m:t>
                    </m:r>
                  </m:oMath>
                </a14:m>
                <a:r>
                  <a:rPr lang="de-DE" sz="2000" dirty="0"/>
                  <a:t>werden durch Stufenhöhen und Haltezeiten </a:t>
                </a:r>
                <a:r>
                  <a:rPr lang="de-DE" sz="2000" dirty="0" err="1"/>
                  <a:t>parametetriert</a:t>
                </a:r>
                <a:r>
                  <a:rPr lang="de-DE" sz="2000" dirty="0"/>
                  <a:t> </a:t>
                </a:r>
                <a:r>
                  <a:rPr lang="de-DE" sz="2000" dirty="0">
                    <a:sym typeface="Wingdings" panose="05000000000000000000" pitchFamily="2" charset="2"/>
                  </a:rPr>
                  <a:t> starke Reduktion der Optimierungsgrößen</a:t>
                </a:r>
                <a:endParaRPr lang="de-DE" sz="2000" dirty="0"/>
              </a:p>
              <a:p>
                <a:r>
                  <a:rPr lang="de-DE" sz="2000" dirty="0"/>
                  <a:t>Schaltendes stark nichtlineares Prozessmodell</a:t>
                </a:r>
              </a:p>
              <a:p>
                <a:r>
                  <a:rPr lang="de-DE" sz="2000" dirty="0"/>
                  <a:t>Erwartete Rechendauer </a:t>
                </a:r>
                <a14:m>
                  <m:oMath xmlns:m="http://schemas.openxmlformats.org/officeDocument/2006/math">
                    <m:r>
                      <a:rPr lang="de-DE"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30 </m:t>
                    </m:r>
                    <m:r>
                      <m:rPr>
                        <m:sty m:val="p"/>
                      </m:rPr>
                      <a:rPr lang="de-DE" sz="2000" b="0" i="0" smtClean="0">
                        <a:latin typeface="Cambria Math" panose="02040503050406030204" pitchFamily="18" charset="0"/>
                        <a:ea typeface="Cambria Math" panose="02040503050406030204" pitchFamily="18" charset="0"/>
                      </a:rPr>
                      <m:t>s</m:t>
                    </m:r>
                  </m:oMath>
                </a14:m>
                <a:endParaRPr lang="de-DE" sz="2000" dirty="0">
                  <a:latin typeface="+mn-lt"/>
                </a:endParaRPr>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type="body"/>
              </p:nvPr>
            </p:nvSpPr>
            <p:spPr>
              <a:xfrm>
                <a:off x="192240" y="956129"/>
                <a:ext cx="5898280" cy="3311071"/>
              </a:xfrm>
              <a:blipFill>
                <a:blip r:embed="rId2"/>
                <a:stretch>
                  <a:fillRect l="-2689" t="-3315"/>
                </a:stretch>
              </a:blipFill>
            </p:spPr>
            <p:txBody>
              <a:bodyPr/>
              <a:lstStyle/>
              <a:p>
                <a:r>
                  <a:rPr lang="en-GB">
                    <a:noFill/>
                  </a:rPr>
                  <a:t> </a:t>
                </a:r>
              </a:p>
            </p:txBody>
          </p:sp>
        </mc:Fallback>
      </mc:AlternateContent>
      <p:sp>
        <p:nvSpPr>
          <p:cNvPr id="5" name="Datumsplatzhalter 4">
            <a:extLst>
              <a:ext uri="{FF2B5EF4-FFF2-40B4-BE49-F238E27FC236}">
                <a16:creationId xmlns:a16="http://schemas.microsoft.com/office/drawing/2014/main" id="{4A6A52C0-FFAB-4BDE-A510-C75DBC1A7752}"/>
              </a:ext>
            </a:extLst>
          </p:cNvPr>
          <p:cNvSpPr>
            <a:spLocks noGrp="1"/>
          </p:cNvSpPr>
          <p:nvPr>
            <p:ph type="dt" idx="11"/>
          </p:nvPr>
        </p:nvSpPr>
        <p:spPr/>
        <p:txBody>
          <a:bodyPr/>
          <a:lstStyle/>
          <a:p>
            <a:pPr>
              <a:lnSpc>
                <a:spcPct val="100000"/>
              </a:lnSpc>
            </a:pPr>
            <a:fld id="{EC24CB6A-F7F3-4562-8E16-6D17E0F34921}"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E8BB0BE5-9D47-4AB7-8D6B-0BD09360A2FA}"/>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29</a:t>
            </a:fld>
            <a:endParaRPr lang="de-DE" sz="1200" b="0" strike="noStrike" spc="-1">
              <a:latin typeface="Times New Roman"/>
            </a:endParaRPr>
          </a:p>
        </p:txBody>
      </p:sp>
      <p:sp>
        <p:nvSpPr>
          <p:cNvPr id="3" name="Titel 2">
            <a:extLst>
              <a:ext uri="{FF2B5EF4-FFF2-40B4-BE49-F238E27FC236}">
                <a16:creationId xmlns:a16="http://schemas.microsoft.com/office/drawing/2014/main" id="{1CD7C3EB-D9D6-407E-A631-64E1F769B91A}"/>
              </a:ext>
            </a:extLst>
          </p:cNvPr>
          <p:cNvSpPr>
            <a:spLocks noGrp="1"/>
          </p:cNvSpPr>
          <p:nvPr>
            <p:ph type="title" idx="10"/>
          </p:nvPr>
        </p:nvSpPr>
        <p:spPr/>
        <p:txBody>
          <a:bodyPr>
            <a:normAutofit fontScale="90000"/>
          </a:bodyPr>
          <a:lstStyle/>
          <a:p>
            <a:r>
              <a:rPr lang="de-DE" sz="3100" b="1" dirty="0" err="1"/>
              <a:t>Optimalsteuerung</a:t>
            </a:r>
            <a:r>
              <a:rPr lang="de-DE" sz="3100" b="1" dirty="0"/>
              <a:t> (2/2)</a:t>
            </a:r>
            <a:endParaRPr lang="en-GB" b="1" dirty="0"/>
          </a:p>
        </p:txBody>
      </p:sp>
      <p:sp>
        <p:nvSpPr>
          <p:cNvPr id="4" name="Fußzeilenplatzhalter 3">
            <a:extLst>
              <a:ext uri="{FF2B5EF4-FFF2-40B4-BE49-F238E27FC236}">
                <a16:creationId xmlns:a16="http://schemas.microsoft.com/office/drawing/2014/main" id="{95C6A9C9-E8CA-4637-991B-E776A55C5EA9}"/>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25" name="TextShape 2">
            <a:extLst>
              <a:ext uri="{FF2B5EF4-FFF2-40B4-BE49-F238E27FC236}">
                <a16:creationId xmlns:a16="http://schemas.microsoft.com/office/drawing/2014/main" id="{3F593E53-79A5-426E-97FD-41769CD15CB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29</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40" name="Inhaltsplatzhalter 1">
                <a:extLst>
                  <a:ext uri="{FF2B5EF4-FFF2-40B4-BE49-F238E27FC236}">
                    <a16:creationId xmlns:a16="http://schemas.microsoft.com/office/drawing/2014/main" id="{9AC0434C-3432-4CA5-83F4-BD7BCCD5E188}"/>
                  </a:ext>
                </a:extLst>
              </p:cNvPr>
              <p:cNvSpPr txBox="1">
                <a:spLocks/>
              </p:cNvSpPr>
              <p:nvPr/>
            </p:nvSpPr>
            <p:spPr>
              <a:xfrm>
                <a:off x="6101480" y="956129"/>
                <a:ext cx="5898280" cy="3311071"/>
              </a:xfrm>
              <a:prstGeom prst="rect">
                <a:avLst/>
              </a:prstGeom>
            </p:spPr>
            <p:txBody>
              <a:bodyPr lIns="0" tIns="0" rIns="0" bIns="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Optimierung der Prozessgrößen</a:t>
                </a:r>
              </a:p>
              <a:p>
                <a:r>
                  <a:rPr lang="de-DE" sz="2000" dirty="0"/>
                  <a:t>Unbekannte Anzahl an Zuständen des Qualitätsmodells erforderlich</a:t>
                </a:r>
              </a:p>
              <a:p>
                <a:r>
                  <a:rPr lang="de-DE" sz="2000" dirty="0"/>
                  <a:t>1 Zielgröße </a:t>
                </a:r>
                <a14:m>
                  <m:oMath xmlns:m="http://schemas.openxmlformats.org/officeDocument/2006/math">
                    <m:r>
                      <a:rPr lang="de-DE" sz="2000" b="0" i="1" smtClean="0">
                        <a:latin typeface="Cambria Math" panose="02040503050406030204" pitchFamily="18" charset="0"/>
                        <a:cs typeface="Calibri" panose="020F0502020204030204" pitchFamily="34" charset="0"/>
                      </a:rPr>
                      <m:t>𝑄</m:t>
                    </m:r>
                    <m:r>
                      <a:rPr lang="de-DE" sz="2000" b="0" i="1" smtClean="0">
                        <a:latin typeface="Cambria Math" panose="02040503050406030204" pitchFamily="18" charset="0"/>
                        <a:cs typeface="Calibri" panose="020F0502020204030204" pitchFamily="34" charset="0"/>
                      </a:rPr>
                      <m:t>(</m:t>
                    </m:r>
                    <m:r>
                      <a:rPr lang="de-DE" sz="2000" b="0" i="1" smtClean="0">
                        <a:latin typeface="Cambria Math" panose="02040503050406030204" pitchFamily="18" charset="0"/>
                        <a:cs typeface="Calibri" panose="020F0502020204030204" pitchFamily="34" charset="0"/>
                      </a:rPr>
                      <m:t>𝑇</m:t>
                    </m:r>
                    <m:r>
                      <a:rPr lang="de-DE" sz="2000" b="0" i="1" smtClean="0">
                        <a:latin typeface="Cambria Math" panose="02040503050406030204" pitchFamily="18" charset="0"/>
                        <a:cs typeface="Calibri" panose="020F0502020204030204" pitchFamily="34" charset="0"/>
                      </a:rPr>
                      <m:t>)</m:t>
                    </m:r>
                  </m:oMath>
                </a14:m>
                <a:r>
                  <a:rPr lang="de-DE" sz="2000" dirty="0"/>
                  <a:t> für die nur ein Messwert vorliegt</a:t>
                </a:r>
              </a:p>
              <a:p>
                <a:r>
                  <a:rPr lang="de-DE" sz="2000" dirty="0"/>
                  <a:t>1-6 zu optimierende Trajektorien der Länge </a:t>
                </a:r>
                <a14:m>
                  <m:oMath xmlns:m="http://schemas.openxmlformats.org/officeDocument/2006/math">
                    <m:r>
                      <a:rPr lang="de-DE" sz="2000" i="1" kern="0">
                        <a:latin typeface="Cambria Math" panose="02040503050406030204" pitchFamily="18" charset="0"/>
                        <a:ea typeface="Cambria Math" panose="02040503050406030204" pitchFamily="18" charset="0"/>
                      </a:rPr>
                      <m:t>𝑁</m:t>
                    </m:r>
                  </m:oMath>
                </a14:m>
                <a:r>
                  <a:rPr lang="de-DE" sz="2000" dirty="0"/>
                  <a:t>, </a:t>
                </a:r>
                <a14:m>
                  <m:oMath xmlns:m="http://schemas.openxmlformats.org/officeDocument/2006/math">
                    <m:acc>
                      <m:accPr>
                        <m:chr m:val="̂"/>
                        <m:ctrlPr>
                          <a:rPr lang="de-DE" sz="2000" i="1" kern="0" smtClean="0">
                            <a:latin typeface="Cambria Math" panose="02040503050406030204" pitchFamily="18" charset="0"/>
                          </a:rPr>
                        </m:ctrlPr>
                      </m:accPr>
                      <m:e>
                        <m:r>
                          <a:rPr lang="de-DE" sz="2000" i="1" kern="0" smtClean="0">
                            <a:latin typeface="Cambria Math" panose="02040503050406030204" pitchFamily="18" charset="0"/>
                          </a:rPr>
                          <m:t>𝑥</m:t>
                        </m:r>
                      </m:e>
                    </m:acc>
                    <m:r>
                      <a:rPr lang="de-DE" sz="2000" i="1" kern="0" smtClean="0">
                        <a:latin typeface="Cambria Math" panose="02040503050406030204" pitchFamily="18" charset="0"/>
                        <a:ea typeface="Cambria Math" panose="02040503050406030204" pitchFamily="18" charset="0"/>
                      </a:rPr>
                      <m:t>∈</m:t>
                    </m:r>
                    <m:sSup>
                      <m:sSupPr>
                        <m:ctrlPr>
                          <a:rPr lang="de-DE" sz="2000" i="1" kern="0" smtClea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i="1" kern="0" smtClean="0">
                            <a:latin typeface="Cambria Math" panose="02040503050406030204" pitchFamily="18" charset="0"/>
                            <a:ea typeface="Cambria Math" panose="02040503050406030204" pitchFamily="18" charset="0"/>
                          </a:rPr>
                          <m:t>𝑁</m:t>
                        </m:r>
                        <m:r>
                          <a:rPr lang="de-DE" sz="2000" i="1" kern="0" smtClean="0">
                            <a:latin typeface="Cambria Math" panose="02040503050406030204" pitchFamily="18" charset="0"/>
                            <a:ea typeface="Cambria Math" panose="02040503050406030204" pitchFamily="18" charset="0"/>
                          </a:rPr>
                          <m:t>×6</m:t>
                        </m:r>
                      </m:sup>
                    </m:sSup>
                  </m:oMath>
                </a14:m>
                <a:endParaRPr lang="de-DE" sz="2000" dirty="0"/>
              </a:p>
              <a:p>
                <a:r>
                  <a:rPr lang="de-DE" sz="2000" dirty="0"/>
                  <a:t>Stark nichtlineares Qualitätsmodell</a:t>
                </a:r>
              </a:p>
              <a:p>
                <a:r>
                  <a:rPr lang="de-DE" sz="2000" dirty="0"/>
                  <a:t>Optimale Zykluszeit </a:t>
                </a:r>
                <a14:m>
                  <m:oMath xmlns:m="http://schemas.openxmlformats.org/officeDocument/2006/math">
                    <m:r>
                      <a:rPr lang="de-DE" sz="2000" i="1" kern="0" smtClean="0">
                        <a:latin typeface="Cambria Math" panose="02040503050406030204" pitchFamily="18" charset="0"/>
                        <a:ea typeface="Cambria Math" panose="02040503050406030204" pitchFamily="18" charset="0"/>
                      </a:rPr>
                      <m:t>𝑁</m:t>
                    </m:r>
                  </m:oMath>
                </a14:m>
                <a:r>
                  <a:rPr lang="de-DE" sz="2000" dirty="0"/>
                  <a:t> teil des Optimierungsproblems </a:t>
                </a:r>
                <a:r>
                  <a:rPr lang="de-DE" sz="2000" dirty="0">
                    <a:sym typeface="Wingdings" panose="05000000000000000000" pitchFamily="2" charset="2"/>
                  </a:rPr>
                  <a:t> Mixed Integer Optimal Control Problem</a:t>
                </a:r>
                <a:endParaRPr lang="de-DE" sz="2000" dirty="0"/>
              </a:p>
              <a:p>
                <a:r>
                  <a:rPr lang="de-DE" sz="2000" dirty="0"/>
                  <a:t>Abschätzung der erwarteten Rechendauer schwierig, </a:t>
                </a:r>
                <a14:m>
                  <m:oMath xmlns:m="http://schemas.openxmlformats.org/officeDocument/2006/math">
                    <m:r>
                      <a:rPr lang="de-DE"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30 </m:t>
                    </m:r>
                    <m:r>
                      <m:rPr>
                        <m:sty m:val="p"/>
                      </m:rPr>
                      <a:rPr lang="de-DE" sz="2000" b="0" i="0" smtClean="0">
                        <a:latin typeface="Cambria Math" panose="02040503050406030204" pitchFamily="18" charset="0"/>
                        <a:ea typeface="Cambria Math" panose="02040503050406030204" pitchFamily="18" charset="0"/>
                      </a:rPr>
                      <m:t>s</m:t>
                    </m:r>
                  </m:oMath>
                </a14:m>
                <a:endParaRPr lang="de-DE" sz="2000" dirty="0">
                  <a:latin typeface="+mn-lt"/>
                </a:endParaRPr>
              </a:p>
              <a:p>
                <a:endParaRPr lang="de-DE" sz="2000" dirty="0"/>
              </a:p>
              <a:p>
                <a:endParaRPr lang="de-DE" sz="2000" dirty="0"/>
              </a:p>
              <a:p>
                <a:endParaRPr lang="de-DE" sz="2000" dirty="0"/>
              </a:p>
              <a:p>
                <a:endParaRPr lang="de-DE" sz="2000" dirty="0"/>
              </a:p>
              <a:p>
                <a:endParaRPr lang="de-DE" sz="2000" dirty="0"/>
              </a:p>
            </p:txBody>
          </p:sp>
        </mc:Choice>
        <mc:Fallback xmlns="">
          <p:sp>
            <p:nvSpPr>
              <p:cNvPr id="40" name="Inhaltsplatzhalter 1">
                <a:extLst>
                  <a:ext uri="{FF2B5EF4-FFF2-40B4-BE49-F238E27FC236}">
                    <a16:creationId xmlns:a16="http://schemas.microsoft.com/office/drawing/2014/main" id="{9AC0434C-3432-4CA5-83F4-BD7BCCD5E188}"/>
                  </a:ext>
                </a:extLst>
              </p:cNvPr>
              <p:cNvSpPr txBox="1">
                <a:spLocks noRot="1" noChangeAspect="1" noMove="1" noResize="1" noEditPoints="1" noAdjustHandles="1" noChangeArrowheads="1" noChangeShapeType="1" noTextEdit="1"/>
              </p:cNvSpPr>
              <p:nvPr/>
            </p:nvSpPr>
            <p:spPr>
              <a:xfrm>
                <a:off x="6101480" y="956129"/>
                <a:ext cx="5898280" cy="3311071"/>
              </a:xfrm>
              <a:prstGeom prst="rect">
                <a:avLst/>
              </a:prstGeom>
              <a:blipFill>
                <a:blip r:embed="rId3"/>
                <a:stretch>
                  <a:fillRect l="-2585" t="-3867"/>
                </a:stretch>
              </a:blipFill>
            </p:spPr>
            <p:txBody>
              <a:bodyPr/>
              <a:lstStyle/>
              <a:p>
                <a:r>
                  <a:rPr lang="en-GB">
                    <a:noFill/>
                  </a:rPr>
                  <a:t> </a:t>
                </a:r>
              </a:p>
            </p:txBody>
          </p:sp>
        </mc:Fallback>
      </mc:AlternateContent>
      <p:sp>
        <p:nvSpPr>
          <p:cNvPr id="43" name="Inhaltsplatzhalter 1">
            <a:extLst>
              <a:ext uri="{FF2B5EF4-FFF2-40B4-BE49-F238E27FC236}">
                <a16:creationId xmlns:a16="http://schemas.microsoft.com/office/drawing/2014/main" id="{094A408F-1A25-4330-A3C7-1A4BE70A8DE4}"/>
              </a:ext>
            </a:extLst>
          </p:cNvPr>
          <p:cNvSpPr txBox="1">
            <a:spLocks/>
          </p:cNvSpPr>
          <p:nvPr/>
        </p:nvSpPr>
        <p:spPr>
          <a:xfrm>
            <a:off x="192120" y="4596687"/>
            <a:ext cx="11796680" cy="1892313"/>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Erwartete Rechenzeiten beinhalten die Modelladaption noch nicht</a:t>
            </a:r>
          </a:p>
          <a:p>
            <a:r>
              <a:rPr lang="de-DE" sz="2000" dirty="0"/>
              <a:t>Eventuell können optimierte Trajektorien erst zeitversetzt nach einigen Zyklen aufgeschaltet werden</a:t>
            </a:r>
          </a:p>
          <a:p>
            <a:r>
              <a:rPr lang="de-DE" sz="2000" dirty="0"/>
              <a:t>Hardwareanforderungen: Gewöhnlicher Desktop PC oder Industrie-PC</a:t>
            </a:r>
          </a:p>
          <a:p>
            <a:endParaRPr lang="de-DE" sz="2000" dirty="0"/>
          </a:p>
          <a:p>
            <a:endParaRPr lang="de-DE" sz="2000" dirty="0"/>
          </a:p>
          <a:p>
            <a:endParaRPr lang="de-DE" sz="2000" dirty="0"/>
          </a:p>
          <a:p>
            <a:endParaRPr lang="de-DE" sz="2000" dirty="0"/>
          </a:p>
          <a:p>
            <a:endParaRPr lang="de-DE" sz="2000" dirty="0"/>
          </a:p>
        </p:txBody>
      </p:sp>
      <p:cxnSp>
        <p:nvCxnSpPr>
          <p:cNvPr id="50" name="Google Shape;104;p14">
            <a:extLst>
              <a:ext uri="{FF2B5EF4-FFF2-40B4-BE49-F238E27FC236}">
                <a16:creationId xmlns:a16="http://schemas.microsoft.com/office/drawing/2014/main" id="{286473E6-B8D9-4A50-AC96-86C774B379CF}"/>
              </a:ext>
            </a:extLst>
          </p:cNvPr>
          <p:cNvCxnSpPr>
            <a:cxnSpLocks/>
          </p:cNvCxnSpPr>
          <p:nvPr/>
        </p:nvCxnSpPr>
        <p:spPr>
          <a:xfrm>
            <a:off x="192120" y="4431943"/>
            <a:ext cx="11796680" cy="0"/>
          </a:xfrm>
          <a:prstGeom prst="straightConnector1">
            <a:avLst/>
          </a:prstGeom>
          <a:noFill/>
          <a:ln w="2222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8672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Selbstvorstellung der Fachgebiete MRT &amp; IfW</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Selbstvorstellung des Projektbeirates</a:t>
            </a:r>
            <a:endParaRPr lang="de-DE" b="1" spc="-1" dirty="0">
              <a:solidFill>
                <a:srgbClr val="00000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a:t>
            </a:fld>
            <a:endParaRPr lang="de-DE" sz="1200" b="0" strike="noStrike" spc="-1">
              <a:latin typeface="Times New Roman"/>
            </a:endParaRPr>
          </a:p>
        </p:txBody>
      </p:sp>
      <p:sp>
        <p:nvSpPr>
          <p:cNvPr id="10" name="TextShape 1">
            <a:extLst>
              <a:ext uri="{FF2B5EF4-FFF2-40B4-BE49-F238E27FC236}">
                <a16:creationId xmlns:a16="http://schemas.microsoft.com/office/drawing/2014/main" id="{EA7FDABE-DC1A-45C6-8FBB-FEB8B00E3586}"/>
              </a:ext>
            </a:extLst>
          </p:cNvPr>
          <p:cNvSpPr txBox="1"/>
          <p:nvPr/>
        </p:nvSpPr>
        <p:spPr>
          <a:xfrm>
            <a:off x="551520" y="204622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Tree>
    <p:extLst>
      <p:ext uri="{BB962C8B-B14F-4D97-AF65-F5344CB8AC3E}">
        <p14:creationId xmlns:p14="http://schemas.microsoft.com/office/powerpoint/2010/main" val="157625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85AEB4C-0F0D-4066-AF2C-FD56C3CA4334}"/>
              </a:ext>
            </a:extLst>
          </p:cNvPr>
          <p:cNvSpPr>
            <a:spLocks noGrp="1"/>
          </p:cNvSpPr>
          <p:nvPr>
            <p:ph type="body"/>
          </p:nvPr>
        </p:nvSpPr>
        <p:spPr/>
        <p:txBody>
          <a:bodyPr>
            <a:normAutofit/>
          </a:bodyPr>
          <a:lstStyle/>
          <a:p>
            <a:r>
              <a:rPr lang="de-DE" sz="2000" dirty="0">
                <a:latin typeface="+mj-lt"/>
              </a:rPr>
              <a:t>Konzeptionell gleiches Problem wie Bildung des initialen Prozess- und Qualitätsmodells </a:t>
            </a:r>
            <a:r>
              <a:rPr lang="de-DE" sz="2000" dirty="0">
                <a:latin typeface="+mj-lt"/>
                <a:sym typeface="Wingdings" panose="05000000000000000000" pitchFamily="2" charset="2"/>
              </a:rPr>
              <a:t> Schätzung von Modellparametern basierend auf dem Fehler zwischen Modellprädiktion und wahren Messdaten</a:t>
            </a:r>
            <a:endParaRPr lang="de-DE" sz="2000" dirty="0">
              <a:latin typeface="+mj-lt"/>
            </a:endParaRPr>
          </a:p>
          <a:p>
            <a:r>
              <a:rPr lang="en-GB" sz="2000" dirty="0" err="1">
                <a:latin typeface="+mj-lt"/>
              </a:rPr>
              <a:t>Schwierigkeit</a:t>
            </a:r>
            <a:r>
              <a:rPr lang="en-GB" sz="2000" dirty="0">
                <a:latin typeface="+mj-lt"/>
              </a:rPr>
              <a:t>: </a:t>
            </a:r>
            <a:r>
              <a:rPr lang="en-GB" sz="2000" dirty="0" err="1">
                <a:latin typeface="+mj-lt"/>
              </a:rPr>
              <a:t>Nichtlineare</a:t>
            </a:r>
            <a:r>
              <a:rPr lang="en-GB" sz="2000" dirty="0">
                <a:latin typeface="+mj-lt"/>
              </a:rPr>
              <a:t> </a:t>
            </a:r>
            <a:r>
              <a:rPr lang="en-GB" sz="2000" dirty="0" err="1">
                <a:latin typeface="+mj-lt"/>
              </a:rPr>
              <a:t>Optimierungsprobleme</a:t>
            </a:r>
            <a:r>
              <a:rPr lang="en-GB" sz="2000" dirty="0">
                <a:latin typeface="+mj-lt"/>
              </a:rPr>
              <a:t> </a:t>
            </a:r>
            <a:r>
              <a:rPr lang="en-GB" sz="2000" dirty="0" err="1">
                <a:latin typeface="+mj-lt"/>
              </a:rPr>
              <a:t>können</a:t>
            </a:r>
            <a:r>
              <a:rPr lang="en-GB" sz="2000" dirty="0">
                <a:latin typeface="+mj-lt"/>
              </a:rPr>
              <a:t> in </a:t>
            </a:r>
            <a:r>
              <a:rPr lang="en-GB" sz="2000" dirty="0" err="1">
                <a:latin typeface="+mj-lt"/>
              </a:rPr>
              <a:t>schlechten</a:t>
            </a:r>
            <a:r>
              <a:rPr lang="en-GB" sz="2000" dirty="0">
                <a:latin typeface="+mj-lt"/>
              </a:rPr>
              <a:t> Minima </a:t>
            </a:r>
            <a:r>
              <a:rPr lang="en-GB" sz="2000" dirty="0" err="1">
                <a:latin typeface="+mj-lt"/>
              </a:rPr>
              <a:t>konvergieren</a:t>
            </a:r>
            <a:r>
              <a:rPr lang="en-GB" sz="2000" dirty="0">
                <a:latin typeface="+mj-lt"/>
              </a:rPr>
              <a:t> </a:t>
            </a:r>
            <a:r>
              <a:rPr lang="en-GB" sz="2000" dirty="0" err="1">
                <a:latin typeface="+mj-lt"/>
              </a:rPr>
              <a:t>oder</a:t>
            </a:r>
            <a:r>
              <a:rPr lang="en-GB" sz="2000" dirty="0">
                <a:latin typeface="+mj-lt"/>
              </a:rPr>
              <a:t> gar </a:t>
            </a:r>
            <a:r>
              <a:rPr lang="en-GB" sz="2000" dirty="0" err="1">
                <a:latin typeface="+mj-lt"/>
              </a:rPr>
              <a:t>divergieren</a:t>
            </a:r>
            <a:r>
              <a:rPr lang="en-GB" sz="2000" dirty="0">
                <a:latin typeface="+mj-lt"/>
              </a:rPr>
              <a:t>, es </a:t>
            </a:r>
            <a:r>
              <a:rPr lang="en-GB" sz="2000" dirty="0" err="1">
                <a:latin typeface="+mj-lt"/>
              </a:rPr>
              <a:t>gibt</a:t>
            </a:r>
            <a:r>
              <a:rPr lang="en-GB" sz="2000" dirty="0">
                <a:latin typeface="+mj-lt"/>
              </a:rPr>
              <a:t> </a:t>
            </a:r>
            <a:r>
              <a:rPr lang="en-GB" sz="2000" dirty="0" err="1">
                <a:latin typeface="+mj-lt"/>
              </a:rPr>
              <a:t>keine</a:t>
            </a:r>
            <a:r>
              <a:rPr lang="en-GB" sz="2000" dirty="0">
                <a:latin typeface="+mj-lt"/>
              </a:rPr>
              <a:t> </a:t>
            </a:r>
            <a:r>
              <a:rPr lang="en-GB" sz="2000" dirty="0" err="1">
                <a:latin typeface="+mj-lt"/>
              </a:rPr>
              <a:t>Konvergenzgarantien</a:t>
            </a:r>
            <a:endParaRPr lang="en-GB" sz="2000" dirty="0">
              <a:latin typeface="+mj-lt"/>
            </a:endParaRPr>
          </a:p>
          <a:p>
            <a:r>
              <a:rPr lang="en-GB" sz="2000" dirty="0" err="1">
                <a:latin typeface="+mj-lt"/>
              </a:rPr>
              <a:t>Kein</a:t>
            </a:r>
            <a:r>
              <a:rPr lang="en-GB" sz="2000" dirty="0">
                <a:latin typeface="+mj-lt"/>
              </a:rPr>
              <a:t> Problem </a:t>
            </a:r>
            <a:r>
              <a:rPr lang="en-GB" sz="2000" dirty="0" err="1">
                <a:latin typeface="+mj-lt"/>
              </a:rPr>
              <a:t>bei</a:t>
            </a:r>
            <a:r>
              <a:rPr lang="en-GB" sz="2000" dirty="0">
                <a:latin typeface="+mj-lt"/>
              </a:rPr>
              <a:t> offline-</a:t>
            </a:r>
            <a:r>
              <a:rPr lang="en-GB" sz="2000" dirty="0" err="1">
                <a:latin typeface="+mj-lt"/>
              </a:rPr>
              <a:t>Parameterschätzung</a:t>
            </a:r>
            <a:r>
              <a:rPr lang="en-GB" sz="2000" dirty="0">
                <a:latin typeface="+mj-lt"/>
              </a:rPr>
              <a:t>: </a:t>
            </a:r>
            <a:r>
              <a:rPr lang="en-GB" sz="2000" dirty="0" err="1">
                <a:latin typeface="+mj-lt"/>
              </a:rPr>
              <a:t>Schlechtes</a:t>
            </a:r>
            <a:r>
              <a:rPr lang="en-GB" sz="2000" dirty="0">
                <a:latin typeface="+mj-lt"/>
              </a:rPr>
              <a:t>  Modell </a:t>
            </a:r>
            <a:r>
              <a:rPr lang="en-GB" sz="2000" dirty="0" err="1">
                <a:latin typeface="+mj-lt"/>
              </a:rPr>
              <a:t>wird</a:t>
            </a:r>
            <a:r>
              <a:rPr lang="en-GB" sz="2000" dirty="0">
                <a:latin typeface="+mj-lt"/>
              </a:rPr>
              <a:t> </a:t>
            </a:r>
            <a:r>
              <a:rPr lang="en-GB" sz="2000" dirty="0" err="1">
                <a:latin typeface="+mj-lt"/>
              </a:rPr>
              <a:t>verworfen</a:t>
            </a:r>
            <a:r>
              <a:rPr lang="en-GB" sz="2000" dirty="0">
                <a:latin typeface="+mj-lt"/>
              </a:rPr>
              <a:t> und neu </a:t>
            </a:r>
            <a:r>
              <a:rPr lang="en-GB" sz="2000" dirty="0" err="1">
                <a:latin typeface="+mj-lt"/>
              </a:rPr>
              <a:t>geschätzt</a:t>
            </a:r>
            <a:endParaRPr lang="en-GB" sz="2000" dirty="0">
              <a:latin typeface="+mj-lt"/>
            </a:endParaRPr>
          </a:p>
          <a:p>
            <a:r>
              <a:rPr lang="en-GB" sz="2000" dirty="0" err="1">
                <a:latin typeface="+mj-lt"/>
              </a:rPr>
              <a:t>Für</a:t>
            </a:r>
            <a:r>
              <a:rPr lang="en-GB" sz="2000" dirty="0">
                <a:latin typeface="+mj-lt"/>
              </a:rPr>
              <a:t> online-</a:t>
            </a:r>
            <a:r>
              <a:rPr lang="en-GB" sz="2000" dirty="0" err="1">
                <a:latin typeface="+mj-lt"/>
              </a:rPr>
              <a:t>Parameterschätzung</a:t>
            </a:r>
            <a:r>
              <a:rPr lang="en-GB" sz="2000" dirty="0">
                <a:latin typeface="+mj-lt"/>
              </a:rPr>
              <a:t> </a:t>
            </a:r>
            <a:r>
              <a:rPr lang="en-GB" sz="2000" dirty="0" err="1">
                <a:latin typeface="+mj-lt"/>
              </a:rPr>
              <a:t>müssen</a:t>
            </a:r>
            <a:r>
              <a:rPr lang="en-GB" sz="2000" dirty="0">
                <a:latin typeface="+mj-lt"/>
              </a:rPr>
              <a:t> </a:t>
            </a:r>
            <a:r>
              <a:rPr lang="en-GB" sz="2000" dirty="0" err="1">
                <a:latin typeface="+mj-lt"/>
              </a:rPr>
              <a:t>automatisierte</a:t>
            </a:r>
            <a:r>
              <a:rPr lang="en-GB" sz="2000" dirty="0">
                <a:latin typeface="+mj-lt"/>
              </a:rPr>
              <a:t> </a:t>
            </a:r>
            <a:r>
              <a:rPr lang="en-GB" sz="2000" dirty="0" err="1">
                <a:latin typeface="+mj-lt"/>
              </a:rPr>
              <a:t>Mechanismen</a:t>
            </a:r>
            <a:r>
              <a:rPr lang="en-GB" sz="2000" dirty="0">
                <a:latin typeface="+mj-lt"/>
              </a:rPr>
              <a:t> </a:t>
            </a:r>
            <a:r>
              <a:rPr lang="en-GB" sz="2000" dirty="0" err="1">
                <a:latin typeface="+mj-lt"/>
              </a:rPr>
              <a:t>implementiert</a:t>
            </a:r>
            <a:r>
              <a:rPr lang="en-GB" sz="2000" dirty="0">
                <a:latin typeface="+mj-lt"/>
              </a:rPr>
              <a:t> </a:t>
            </a:r>
            <a:r>
              <a:rPr lang="en-GB" sz="2000" dirty="0" err="1">
                <a:latin typeface="+mj-lt"/>
              </a:rPr>
              <a:t>werden</a:t>
            </a:r>
            <a:r>
              <a:rPr lang="en-GB" sz="2000" dirty="0">
                <a:latin typeface="+mj-lt"/>
              </a:rPr>
              <a:t>, um </a:t>
            </a:r>
            <a:r>
              <a:rPr lang="en-GB" sz="2000" dirty="0" err="1">
                <a:latin typeface="+mj-lt"/>
              </a:rPr>
              <a:t>Divergenzprobleme</a:t>
            </a:r>
            <a:r>
              <a:rPr lang="en-GB" sz="2000" dirty="0">
                <a:latin typeface="+mj-lt"/>
              </a:rPr>
              <a:t> </a:t>
            </a:r>
            <a:r>
              <a:rPr lang="en-GB" sz="2000" dirty="0" err="1">
                <a:latin typeface="+mj-lt"/>
              </a:rPr>
              <a:t>zu</a:t>
            </a:r>
            <a:r>
              <a:rPr lang="en-GB" sz="2000" dirty="0">
                <a:latin typeface="+mj-lt"/>
              </a:rPr>
              <a:t> </a:t>
            </a:r>
            <a:r>
              <a:rPr lang="en-GB" sz="2000" dirty="0" err="1">
                <a:latin typeface="+mj-lt"/>
              </a:rPr>
              <a:t>erkennen</a:t>
            </a:r>
            <a:r>
              <a:rPr lang="en-GB" sz="2000" dirty="0">
                <a:latin typeface="+mj-lt"/>
              </a:rPr>
              <a:t> und </a:t>
            </a:r>
            <a:r>
              <a:rPr lang="en-GB" sz="2000" dirty="0" err="1">
                <a:latin typeface="+mj-lt"/>
              </a:rPr>
              <a:t>entgegenzuwirken</a:t>
            </a:r>
            <a:endParaRPr lang="en-GB" sz="2000" dirty="0">
              <a:latin typeface="+mj-lt"/>
            </a:endParaRPr>
          </a:p>
          <a:p>
            <a:endParaRPr lang="en-GB" sz="2000" dirty="0">
              <a:latin typeface="+mj-lt"/>
            </a:endParaRPr>
          </a:p>
          <a:p>
            <a:pPr marL="0" indent="0">
              <a:buNone/>
            </a:pPr>
            <a:r>
              <a:rPr lang="en-GB" sz="2000" b="1" dirty="0" err="1">
                <a:latin typeface="+mj-lt"/>
              </a:rPr>
              <a:t>Lösungsansätze</a:t>
            </a:r>
            <a:endParaRPr lang="en-GB" sz="2000" b="1" dirty="0">
              <a:latin typeface="+mj-lt"/>
            </a:endParaRPr>
          </a:p>
          <a:p>
            <a:r>
              <a:rPr lang="en-GB" sz="2000" dirty="0" err="1">
                <a:latin typeface="+mj-lt"/>
              </a:rPr>
              <a:t>Modelladaption</a:t>
            </a:r>
            <a:r>
              <a:rPr lang="en-GB" sz="2000" dirty="0">
                <a:latin typeface="+mj-lt"/>
              </a:rPr>
              <a:t> </a:t>
            </a:r>
            <a:r>
              <a:rPr lang="en-GB" sz="2000" dirty="0" err="1">
                <a:latin typeface="+mj-lt"/>
              </a:rPr>
              <a:t>nur</a:t>
            </a:r>
            <a:r>
              <a:rPr lang="en-GB" sz="2000" dirty="0">
                <a:latin typeface="+mj-lt"/>
              </a:rPr>
              <a:t> </a:t>
            </a:r>
            <a:r>
              <a:rPr lang="en-GB" sz="2000" dirty="0" err="1">
                <a:latin typeface="+mj-lt"/>
              </a:rPr>
              <a:t>nach</a:t>
            </a:r>
            <a:r>
              <a:rPr lang="en-GB" sz="2000" dirty="0">
                <a:latin typeface="+mj-lt"/>
              </a:rPr>
              <a:t> </a:t>
            </a:r>
            <a:r>
              <a:rPr lang="en-GB" sz="2000" dirty="0" err="1">
                <a:latin typeface="+mj-lt"/>
              </a:rPr>
              <a:t>Bedarf</a:t>
            </a:r>
            <a:r>
              <a:rPr lang="en-GB" sz="2000" dirty="0">
                <a:latin typeface="+mj-lt"/>
              </a:rPr>
              <a:t> </a:t>
            </a:r>
            <a:r>
              <a:rPr lang="en-GB" sz="2000" dirty="0" err="1">
                <a:latin typeface="+mj-lt"/>
              </a:rPr>
              <a:t>durchführen</a:t>
            </a:r>
            <a:r>
              <a:rPr lang="en-GB" sz="2000" dirty="0">
                <a:latin typeface="+mj-lt"/>
              </a:rPr>
              <a:t> (</a:t>
            </a:r>
            <a:r>
              <a:rPr lang="en-GB" sz="2000" dirty="0" err="1">
                <a:latin typeface="+mj-lt"/>
              </a:rPr>
              <a:t>z.B.</a:t>
            </a:r>
            <a:r>
              <a:rPr lang="en-GB" sz="2000" dirty="0">
                <a:latin typeface="+mj-lt"/>
              </a:rPr>
              <a:t> </a:t>
            </a:r>
            <a:r>
              <a:rPr lang="en-GB" sz="2000" dirty="0" err="1">
                <a:latin typeface="+mj-lt"/>
              </a:rPr>
              <a:t>wenn</a:t>
            </a:r>
            <a:r>
              <a:rPr lang="en-GB" sz="2000" dirty="0">
                <a:latin typeface="+mj-lt"/>
              </a:rPr>
              <a:t> der </a:t>
            </a:r>
            <a:r>
              <a:rPr lang="en-GB" sz="2000" dirty="0" err="1">
                <a:latin typeface="+mj-lt"/>
              </a:rPr>
              <a:t>Simulationsfehler</a:t>
            </a:r>
            <a:r>
              <a:rPr lang="en-GB" sz="2000" dirty="0">
                <a:latin typeface="+mj-lt"/>
              </a:rPr>
              <a:t> </a:t>
            </a:r>
            <a:r>
              <a:rPr lang="en-GB" sz="2000" dirty="0" err="1">
                <a:latin typeface="+mj-lt"/>
              </a:rPr>
              <a:t>einen</a:t>
            </a:r>
            <a:r>
              <a:rPr lang="en-GB" sz="2000" dirty="0">
                <a:latin typeface="+mj-lt"/>
              </a:rPr>
              <a:t> </a:t>
            </a:r>
            <a:r>
              <a:rPr lang="en-GB" sz="2000" dirty="0" err="1">
                <a:latin typeface="+mj-lt"/>
              </a:rPr>
              <a:t>Grenzwert</a:t>
            </a:r>
            <a:r>
              <a:rPr lang="en-GB" sz="2000" dirty="0">
                <a:latin typeface="+mj-lt"/>
              </a:rPr>
              <a:t> </a:t>
            </a:r>
            <a:r>
              <a:rPr lang="en-GB" sz="2000" dirty="0" err="1">
                <a:latin typeface="+mj-lt"/>
              </a:rPr>
              <a:t>überschreitet</a:t>
            </a:r>
            <a:r>
              <a:rPr lang="en-GB" sz="2000" dirty="0">
                <a:latin typeface="+mj-lt"/>
              </a:rPr>
              <a:t>)</a:t>
            </a:r>
          </a:p>
          <a:p>
            <a:r>
              <a:rPr lang="en-GB" sz="2000" dirty="0" err="1">
                <a:latin typeface="+mj-lt"/>
              </a:rPr>
              <a:t>Speichere</a:t>
            </a:r>
            <a:r>
              <a:rPr lang="en-GB" sz="2000" dirty="0">
                <a:latin typeface="+mj-lt"/>
              </a:rPr>
              <a:t> </a:t>
            </a:r>
            <a:r>
              <a:rPr lang="en-GB" sz="2000" dirty="0" err="1">
                <a:latin typeface="+mj-lt"/>
              </a:rPr>
              <a:t>alte</a:t>
            </a:r>
            <a:r>
              <a:rPr lang="en-GB" sz="2000" dirty="0">
                <a:latin typeface="+mj-lt"/>
              </a:rPr>
              <a:t> </a:t>
            </a:r>
            <a:r>
              <a:rPr lang="en-GB" sz="2000" dirty="0" err="1">
                <a:latin typeface="+mj-lt"/>
              </a:rPr>
              <a:t>Modelle</a:t>
            </a:r>
            <a:r>
              <a:rPr lang="en-GB" sz="2000" dirty="0">
                <a:latin typeface="+mj-lt"/>
              </a:rPr>
              <a:t> </a:t>
            </a:r>
            <a:r>
              <a:rPr lang="en-GB" sz="2000" dirty="0" err="1">
                <a:latin typeface="+mj-lt"/>
              </a:rPr>
              <a:t>als</a:t>
            </a:r>
            <a:r>
              <a:rPr lang="en-GB" sz="2000" dirty="0">
                <a:latin typeface="+mj-lt"/>
              </a:rPr>
              <a:t> </a:t>
            </a:r>
            <a:r>
              <a:rPr lang="en-GB" sz="2000" dirty="0" err="1">
                <a:latin typeface="+mj-lt"/>
              </a:rPr>
              <a:t>Rückfalloptionen</a:t>
            </a:r>
            <a:r>
              <a:rPr lang="en-GB" sz="2000" dirty="0">
                <a:latin typeface="+mj-lt"/>
              </a:rPr>
              <a:t>, falls </a:t>
            </a:r>
            <a:r>
              <a:rPr lang="en-GB" sz="2000" dirty="0" err="1">
                <a:latin typeface="+mj-lt"/>
              </a:rPr>
              <a:t>aktuelles</a:t>
            </a:r>
            <a:r>
              <a:rPr lang="en-GB" sz="2000" dirty="0">
                <a:latin typeface="+mj-lt"/>
              </a:rPr>
              <a:t> Modell </a:t>
            </a:r>
            <a:r>
              <a:rPr lang="en-GB" sz="2000" dirty="0" err="1">
                <a:latin typeface="+mj-lt"/>
              </a:rPr>
              <a:t>divergiert</a:t>
            </a:r>
            <a:endParaRPr lang="en-GB" sz="2000" dirty="0">
              <a:latin typeface="+mj-lt"/>
            </a:endParaRPr>
          </a:p>
          <a:p>
            <a:r>
              <a:rPr lang="en-GB" sz="2000" dirty="0" err="1">
                <a:latin typeface="+mj-lt"/>
              </a:rPr>
              <a:t>Parallele</a:t>
            </a:r>
            <a:r>
              <a:rPr lang="en-GB" sz="2000" dirty="0">
                <a:latin typeface="+mj-lt"/>
              </a:rPr>
              <a:t> </a:t>
            </a:r>
            <a:r>
              <a:rPr lang="en-GB" sz="2000" dirty="0" err="1">
                <a:latin typeface="+mj-lt"/>
              </a:rPr>
              <a:t>Verwendung</a:t>
            </a:r>
            <a:r>
              <a:rPr lang="en-GB" sz="2000" dirty="0">
                <a:latin typeface="+mj-lt"/>
              </a:rPr>
              <a:t> und </a:t>
            </a:r>
            <a:r>
              <a:rPr lang="en-GB" sz="2000" dirty="0" err="1">
                <a:latin typeface="+mj-lt"/>
              </a:rPr>
              <a:t>Aktualisierung</a:t>
            </a:r>
            <a:r>
              <a:rPr lang="en-GB" sz="2000" dirty="0">
                <a:latin typeface="+mj-lt"/>
              </a:rPr>
              <a:t> </a:t>
            </a:r>
            <a:r>
              <a:rPr lang="en-GB" sz="2000" dirty="0" err="1">
                <a:latin typeface="+mj-lt"/>
              </a:rPr>
              <a:t>mehrerer</a:t>
            </a:r>
            <a:r>
              <a:rPr lang="en-GB" sz="2000" dirty="0">
                <a:latin typeface="+mj-lt"/>
              </a:rPr>
              <a:t> </a:t>
            </a:r>
            <a:r>
              <a:rPr lang="en-GB" sz="2000" dirty="0" err="1">
                <a:latin typeface="+mj-lt"/>
              </a:rPr>
              <a:t>Prozess</a:t>
            </a:r>
            <a:r>
              <a:rPr lang="en-GB" sz="2000" dirty="0">
                <a:latin typeface="+mj-lt"/>
              </a:rPr>
              <a:t>- und </a:t>
            </a:r>
            <a:r>
              <a:rPr lang="en-GB" sz="2000" dirty="0" err="1">
                <a:latin typeface="+mj-lt"/>
              </a:rPr>
              <a:t>Qualitätsmodelle</a:t>
            </a:r>
            <a:r>
              <a:rPr lang="en-GB" sz="2000" dirty="0">
                <a:latin typeface="+mj-lt"/>
              </a:rPr>
              <a:t>, </a:t>
            </a:r>
            <a:r>
              <a:rPr lang="en-GB" sz="2000" dirty="0" err="1">
                <a:latin typeface="+mj-lt"/>
              </a:rPr>
              <a:t>angewendet</a:t>
            </a:r>
            <a:r>
              <a:rPr lang="en-GB" sz="2000" dirty="0">
                <a:latin typeface="+mj-lt"/>
              </a:rPr>
              <a:t> </a:t>
            </a:r>
            <a:r>
              <a:rPr lang="en-GB" sz="2000" dirty="0" err="1">
                <a:latin typeface="+mj-lt"/>
              </a:rPr>
              <a:t>wird</a:t>
            </a:r>
            <a:r>
              <a:rPr lang="en-GB" sz="2000" dirty="0">
                <a:latin typeface="+mj-lt"/>
              </a:rPr>
              <a:t> das </a:t>
            </a:r>
            <a:r>
              <a:rPr lang="en-GB" sz="2000" dirty="0" err="1">
                <a:latin typeface="+mj-lt"/>
              </a:rPr>
              <a:t>mit</a:t>
            </a:r>
            <a:r>
              <a:rPr lang="en-GB" sz="2000" dirty="0">
                <a:latin typeface="+mj-lt"/>
              </a:rPr>
              <a:t> </a:t>
            </a:r>
            <a:r>
              <a:rPr lang="en-GB" sz="2000" dirty="0" err="1">
                <a:latin typeface="+mj-lt"/>
              </a:rPr>
              <a:t>dem</a:t>
            </a:r>
            <a:r>
              <a:rPr lang="en-GB" sz="2000" dirty="0">
                <a:latin typeface="+mj-lt"/>
              </a:rPr>
              <a:t> </a:t>
            </a:r>
            <a:r>
              <a:rPr lang="en-GB" sz="2000" dirty="0" err="1">
                <a:latin typeface="+mj-lt"/>
              </a:rPr>
              <a:t>kleinsten</a:t>
            </a:r>
            <a:r>
              <a:rPr lang="en-GB" sz="2000" dirty="0">
                <a:latin typeface="+mj-lt"/>
              </a:rPr>
              <a:t> </a:t>
            </a:r>
            <a:r>
              <a:rPr lang="en-GB" sz="2000" dirty="0" err="1">
                <a:latin typeface="+mj-lt"/>
              </a:rPr>
              <a:t>Simulationsfehler</a:t>
            </a:r>
            <a:endParaRPr lang="en-GB" sz="2000" dirty="0">
              <a:latin typeface="+mj-lt"/>
            </a:endParaRPr>
          </a:p>
          <a:p>
            <a:r>
              <a:rPr lang="en-GB" sz="2000" dirty="0">
                <a:latin typeface="+mj-lt"/>
              </a:rPr>
              <a:t>Man-in-the-loop: </a:t>
            </a:r>
            <a:r>
              <a:rPr lang="en-GB" sz="2000" dirty="0" err="1">
                <a:latin typeface="+mj-lt"/>
              </a:rPr>
              <a:t>Digitaler</a:t>
            </a:r>
            <a:r>
              <a:rPr lang="en-GB" sz="2000" dirty="0">
                <a:latin typeface="+mj-lt"/>
              </a:rPr>
              <a:t> Zwilling </a:t>
            </a:r>
            <a:r>
              <a:rPr lang="en-GB" sz="2000" dirty="0" err="1">
                <a:latin typeface="+mj-lt"/>
              </a:rPr>
              <a:t>liefert</a:t>
            </a:r>
            <a:r>
              <a:rPr lang="en-GB" sz="2000" dirty="0">
                <a:latin typeface="+mj-lt"/>
              </a:rPr>
              <a:t> </a:t>
            </a:r>
            <a:r>
              <a:rPr lang="en-GB" sz="2000" dirty="0" err="1">
                <a:latin typeface="+mj-lt"/>
              </a:rPr>
              <a:t>nur</a:t>
            </a:r>
            <a:r>
              <a:rPr lang="en-GB" sz="2000" dirty="0">
                <a:latin typeface="+mj-lt"/>
              </a:rPr>
              <a:t> </a:t>
            </a:r>
            <a:r>
              <a:rPr lang="en-GB" sz="2000" dirty="0" err="1">
                <a:latin typeface="+mj-lt"/>
              </a:rPr>
              <a:t>Vorschläge</a:t>
            </a:r>
            <a:r>
              <a:rPr lang="en-GB" sz="2000" dirty="0">
                <a:latin typeface="+mj-lt"/>
              </a:rPr>
              <a:t>, der </a:t>
            </a:r>
            <a:r>
              <a:rPr lang="en-GB" sz="2000" dirty="0" err="1">
                <a:latin typeface="+mj-lt"/>
              </a:rPr>
              <a:t>Anlagenführer</a:t>
            </a:r>
            <a:r>
              <a:rPr lang="en-GB" sz="2000" dirty="0">
                <a:latin typeface="+mj-lt"/>
              </a:rPr>
              <a:t> </a:t>
            </a:r>
            <a:r>
              <a:rPr lang="en-GB" sz="2000" dirty="0" err="1">
                <a:latin typeface="+mj-lt"/>
              </a:rPr>
              <a:t>entscheidet</a:t>
            </a:r>
            <a:endParaRPr lang="en-GB" sz="2000" dirty="0">
              <a:latin typeface="+mj-lt"/>
            </a:endParaRPr>
          </a:p>
          <a:p>
            <a:endParaRPr lang="en-GB" sz="2000" dirty="0">
              <a:latin typeface="+mj-lt"/>
            </a:endParaRPr>
          </a:p>
        </p:txBody>
      </p:sp>
      <p:sp>
        <p:nvSpPr>
          <p:cNvPr id="3" name="Titel 2">
            <a:extLst>
              <a:ext uri="{FF2B5EF4-FFF2-40B4-BE49-F238E27FC236}">
                <a16:creationId xmlns:a16="http://schemas.microsoft.com/office/drawing/2014/main" id="{77715300-CBE6-41B0-991C-687783E6D1FC}"/>
              </a:ext>
            </a:extLst>
          </p:cNvPr>
          <p:cNvSpPr>
            <a:spLocks noGrp="1"/>
          </p:cNvSpPr>
          <p:nvPr>
            <p:ph type="title" idx="10"/>
          </p:nvPr>
        </p:nvSpPr>
        <p:spPr/>
        <p:txBody>
          <a:bodyPr/>
          <a:lstStyle/>
          <a:p>
            <a:r>
              <a:rPr lang="de-DE" sz="2800" b="1" dirty="0"/>
              <a:t>Modelladaption</a:t>
            </a:r>
            <a:endParaRPr lang="en-GB" sz="2800" b="1" dirty="0"/>
          </a:p>
        </p:txBody>
      </p:sp>
      <p:sp>
        <p:nvSpPr>
          <p:cNvPr id="4" name="Fußzeilenplatzhalter 3">
            <a:extLst>
              <a:ext uri="{FF2B5EF4-FFF2-40B4-BE49-F238E27FC236}">
                <a16:creationId xmlns:a16="http://schemas.microsoft.com/office/drawing/2014/main" id="{2D3D1F47-ECC6-4FF5-8205-3E25C47AE87A}"/>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4FAF1EF5-2F1B-4250-8C7D-5A67A1BD4BB6}"/>
              </a:ext>
            </a:extLst>
          </p:cNvPr>
          <p:cNvSpPr>
            <a:spLocks noGrp="1"/>
          </p:cNvSpPr>
          <p:nvPr>
            <p:ph type="dt" idx="11"/>
          </p:nvPr>
        </p:nvSpPr>
        <p:spPr/>
        <p:txBody>
          <a:bodyPr/>
          <a:lstStyle/>
          <a:p>
            <a:pPr>
              <a:lnSpc>
                <a:spcPct val="100000"/>
              </a:lnSpc>
            </a:pPr>
            <a:fld id="{7F51064A-6911-4C79-B8B5-26B6CE673221}"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36176118-93B0-4E8F-8EEA-AFE963AB5E93}"/>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30</a:t>
            </a:fld>
            <a:endParaRPr lang="de-DE" sz="1200" b="0" strike="noStrike" spc="-1">
              <a:latin typeface="Times New Roman"/>
            </a:endParaRPr>
          </a:p>
        </p:txBody>
      </p:sp>
    </p:spTree>
    <p:extLst>
      <p:ext uri="{BB962C8B-B14F-4D97-AF65-F5344CB8AC3E}">
        <p14:creationId xmlns:p14="http://schemas.microsoft.com/office/powerpoint/2010/main" val="3968921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en-GB" sz="2800" b="1" strike="noStrike" spc="-1" dirty="0" err="1">
                <a:solidFill>
                  <a:srgbClr val="000000"/>
                </a:solidFill>
                <a:latin typeface="Calibri"/>
              </a:rPr>
              <a:t>Entwicklungsmaßnahmen</a:t>
            </a:r>
            <a:r>
              <a:rPr lang="en-GB" sz="2800" b="1" strike="noStrike" spc="-1" dirty="0">
                <a:solidFill>
                  <a:srgbClr val="000000"/>
                </a:solidFill>
                <a:latin typeface="Calibri"/>
              </a:rPr>
              <a:t> </a:t>
            </a:r>
            <a:r>
              <a:rPr lang="en-GB" sz="2800" b="1" strike="noStrike" spc="-1" dirty="0" err="1">
                <a:solidFill>
                  <a:srgbClr val="000000"/>
                </a:solidFill>
                <a:latin typeface="Calibri"/>
              </a:rPr>
              <a:t>im</a:t>
            </a:r>
            <a:r>
              <a:rPr lang="en-GB" sz="2800" b="1" strike="noStrike" spc="-1" dirty="0">
                <a:solidFill>
                  <a:srgbClr val="000000"/>
                </a:solidFill>
                <a:latin typeface="Calibri"/>
              </a:rPr>
              <a:t> </a:t>
            </a:r>
            <a:r>
              <a:rPr lang="en-GB" sz="2800" b="1" strike="noStrike" spc="-1" dirty="0" err="1">
                <a:solidFill>
                  <a:srgbClr val="000000"/>
                </a:solidFill>
                <a:latin typeface="Calibri"/>
              </a:rPr>
              <a:t>Überblick</a:t>
            </a:r>
            <a:endParaRPr lang="de-DE" sz="2800" b="0" strike="noStrike" spc="-1" dirty="0">
              <a:solidFill>
                <a:srgbClr val="000000"/>
              </a:solidFill>
              <a:latin typeface="Arial"/>
            </a:endParaRPr>
          </a:p>
        </p:txBody>
      </p:sp>
      <p:sp>
        <p:nvSpPr>
          <p:cNvPr id="678"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AE055814-0653-4221-A55E-13DF90BED85F}" type="datetime1">
              <a:rPr lang="de-DE" sz="1200" b="0" strike="noStrike" spc="-1">
                <a:solidFill>
                  <a:srgbClr val="8B8B8B"/>
                </a:solidFill>
                <a:latin typeface="Arial"/>
              </a:rPr>
              <a:t>26.01.2021</a:t>
            </a:fld>
            <a:endParaRPr lang="de-DE" sz="1200" b="0" strike="noStrike" spc="-1">
              <a:latin typeface="Times New Roman"/>
            </a:endParaRPr>
          </a:p>
        </p:txBody>
      </p:sp>
      <p:sp>
        <p:nvSpPr>
          <p:cNvPr id="680"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1CE2B5E-5C4E-470E-83E9-9DFB84EA8229}" type="slidenum">
              <a:rPr lang="de-DE" sz="1200" b="0" strike="noStrike" spc="-1">
                <a:solidFill>
                  <a:srgbClr val="8B8B8B"/>
                </a:solidFill>
                <a:latin typeface="Arial"/>
              </a:rPr>
              <a:t>31</a:t>
            </a:fld>
            <a:endParaRPr lang="de-DE" sz="1200" b="0" strike="noStrike" spc="-1">
              <a:latin typeface="Times New Roman"/>
            </a:endParaRPr>
          </a:p>
        </p:txBody>
      </p:sp>
      <p:sp>
        <p:nvSpPr>
          <p:cNvPr id="681" name="CustomShape 5"/>
          <p:cNvSpPr/>
          <p:nvPr/>
        </p:nvSpPr>
        <p:spPr>
          <a:xfrm>
            <a:off x="4875480" y="1068120"/>
            <a:ext cx="2530080" cy="696960"/>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682" name="CustomShape 6"/>
          <p:cNvSpPr/>
          <p:nvPr/>
        </p:nvSpPr>
        <p:spPr>
          <a:xfrm>
            <a:off x="4988880" y="1708920"/>
            <a:ext cx="2067480" cy="213192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eines einheitlichen  Systems zur Messdatenaufzeichnung </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Anbindung aller Peripheriegeräte, der Maschinensensorik und der Qualitätsmesszelle das System</a:t>
            </a:r>
            <a:endParaRPr lang="de-DE" sz="1400" b="0" strike="noStrike" spc="-1" dirty="0">
              <a:latin typeface="Arial"/>
            </a:endParaRPr>
          </a:p>
        </p:txBody>
      </p:sp>
      <p:sp>
        <p:nvSpPr>
          <p:cNvPr id="683" name="CustomShape 7"/>
          <p:cNvSpPr/>
          <p:nvPr/>
        </p:nvSpPr>
        <p:spPr>
          <a:xfrm>
            <a:off x="433080" y="1068480"/>
            <a:ext cx="2532600" cy="696240"/>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dirty="0">
                <a:solidFill>
                  <a:srgbClr val="FFFFFF"/>
                </a:solidFill>
                <a:latin typeface="Calibri"/>
                <a:ea typeface="Calibri"/>
              </a:rPr>
              <a:t>Erfassung von Prozessgrößen</a:t>
            </a:r>
            <a:endParaRPr lang="de-DE" sz="1400" b="0" strike="noStrike" spc="-1" dirty="0">
              <a:latin typeface="Arial"/>
            </a:endParaRPr>
          </a:p>
        </p:txBody>
      </p:sp>
      <p:sp>
        <p:nvSpPr>
          <p:cNvPr id="684" name="CustomShape 8"/>
          <p:cNvSpPr/>
          <p:nvPr/>
        </p:nvSpPr>
        <p:spPr>
          <a:xfrm>
            <a:off x="433080" y="1708920"/>
            <a:ext cx="2334240" cy="262620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Identifikation aller (qualitäts-) relevanter Prozessgrößen</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Hochaufgelöste messtechnische Erfassung all dieser Größen</a:t>
            </a:r>
            <a:endParaRPr lang="de-DE" sz="1400" b="0" strike="noStrike" spc="-1" dirty="0">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Ggf. Nachrüsten von Peripheriegeräten, falls relevante Größen nicht durch die interne Sensorik der Maschine erfasst werden</a:t>
            </a:r>
            <a:endParaRPr lang="de-DE" sz="1400" b="0" strike="noStrike" spc="-1" dirty="0">
              <a:latin typeface="Arial"/>
            </a:endParaRPr>
          </a:p>
        </p:txBody>
      </p:sp>
      <p:sp>
        <p:nvSpPr>
          <p:cNvPr id="685" name="CustomShape 9"/>
          <p:cNvSpPr/>
          <p:nvPr/>
        </p:nvSpPr>
        <p:spPr>
          <a:xfrm>
            <a:off x="2654280" y="1068120"/>
            <a:ext cx="2530080" cy="696960"/>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Aufbau einer Qualitätsmesszelle</a:t>
            </a:r>
            <a:endParaRPr lang="de-DE" sz="1400" b="0" strike="noStrike" spc="-1">
              <a:latin typeface="Arial"/>
            </a:endParaRPr>
          </a:p>
        </p:txBody>
      </p:sp>
      <p:sp>
        <p:nvSpPr>
          <p:cNvPr id="686" name="CustomShape 10"/>
          <p:cNvSpPr/>
          <p:nvPr/>
        </p:nvSpPr>
        <p:spPr>
          <a:xfrm>
            <a:off x="2807640" y="1708920"/>
            <a:ext cx="2027520" cy="261540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50D050"/>
                </a:highlight>
                <a:latin typeface="Calibri"/>
                <a:ea typeface="Calibri"/>
              </a:rPr>
              <a:t>Definition der relevanten Qualitätsgrößen</a:t>
            </a:r>
            <a:endParaRPr lang="de-DE" sz="1400" b="0" strike="noStrike" spc="-1" dirty="0">
              <a:highlight>
                <a:srgbClr val="50D050"/>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Erfassung dieser  Qualitätsgrößen im Prozesstakt</a:t>
            </a:r>
            <a:endParaRPr lang="de-DE" sz="1400" b="0" strike="noStrike" spc="-1" dirty="0">
              <a:latin typeface="Arial"/>
            </a:endParaRPr>
          </a:p>
        </p:txBody>
      </p:sp>
      <p:sp>
        <p:nvSpPr>
          <p:cNvPr id="687" name="CustomShape 11"/>
          <p:cNvSpPr/>
          <p:nvPr/>
        </p:nvSpPr>
        <p:spPr>
          <a:xfrm>
            <a:off x="7096680" y="1068120"/>
            <a:ext cx="2530080" cy="696960"/>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688" name="CustomShape 12"/>
          <p:cNvSpPr/>
          <p:nvPr/>
        </p:nvSpPr>
        <p:spPr>
          <a:xfrm>
            <a:off x="7210080" y="1708920"/>
            <a:ext cx="2104920" cy="1925383"/>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Durchführung von Experimenten zur Erhebung von Identifikationsdaten</a:t>
            </a:r>
            <a:endParaRPr lang="de-DE" sz="1400" b="0" strike="noStrike" spc="-1" dirty="0">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Bildung dynamischer Modelle</a:t>
            </a:r>
            <a:endParaRPr lang="de-DE" sz="1400" b="0" strike="noStrike" spc="-1" dirty="0">
              <a:latin typeface="Arial"/>
            </a:endParaRPr>
          </a:p>
          <a:p>
            <a:pPr marL="457200">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p:txBody>
      </p:sp>
      <p:sp>
        <p:nvSpPr>
          <p:cNvPr id="689" name="CustomShape 13"/>
          <p:cNvSpPr/>
          <p:nvPr/>
        </p:nvSpPr>
        <p:spPr>
          <a:xfrm>
            <a:off x="9317880" y="1068120"/>
            <a:ext cx="2530080" cy="696960"/>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Prozess-</a:t>
            </a:r>
            <a:br/>
            <a:r>
              <a:rPr lang="en" sz="1400" b="1" strike="noStrike" spc="-1">
                <a:solidFill>
                  <a:srgbClr val="FFFFFF"/>
                </a:solidFill>
                <a:latin typeface="Calibri"/>
                <a:ea typeface="Calibri"/>
              </a:rPr>
              <a:t>optimierung</a:t>
            </a:r>
            <a:endParaRPr lang="de-DE" sz="1400" b="0" strike="noStrike" spc="-1">
              <a:latin typeface="Arial"/>
            </a:endParaRPr>
          </a:p>
        </p:txBody>
      </p:sp>
      <p:sp>
        <p:nvSpPr>
          <p:cNvPr id="690" name="CustomShape 14"/>
          <p:cNvSpPr/>
          <p:nvPr/>
        </p:nvSpPr>
        <p:spPr>
          <a:xfrm>
            <a:off x="9468720" y="1708920"/>
            <a:ext cx="2104920" cy="220968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von Methoden zur Prozessoptimierung auf Basis des dynamischen Modells</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von Algorithmen zur Online-</a:t>
            </a:r>
            <a:br>
              <a:rPr dirty="0">
                <a:highlight>
                  <a:srgbClr val="F8E34A"/>
                </a:highlight>
              </a:rPr>
            </a:br>
            <a:r>
              <a:rPr lang="en" sz="1400" b="0" strike="noStrike" spc="-1" dirty="0">
                <a:solidFill>
                  <a:srgbClr val="000000"/>
                </a:solidFill>
                <a:highlight>
                  <a:srgbClr val="F8E34A"/>
                </a:highlight>
                <a:latin typeface="Calibri"/>
                <a:ea typeface="Calibri"/>
              </a:rPr>
              <a:t>Adaption des dynamischen Modells</a:t>
            </a:r>
            <a:endParaRPr lang="de-DE" sz="1400" b="0" strike="noStrike" spc="-1" dirty="0">
              <a:highlight>
                <a:srgbClr val="F8E34A"/>
              </a:highlight>
              <a:latin typeface="Arial"/>
            </a:endParaRPr>
          </a:p>
          <a:p>
            <a:pPr marL="457200">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p:txBody>
      </p:sp>
      <p:sp>
        <p:nvSpPr>
          <p:cNvPr id="16" name="TextShape 3">
            <a:extLst>
              <a:ext uri="{FF2B5EF4-FFF2-40B4-BE49-F238E27FC236}">
                <a16:creationId xmlns:a16="http://schemas.microsoft.com/office/drawing/2014/main" id="{28A37851-104F-4EC2-925B-85FF7313137E}"/>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Rechteck 1">
            <a:extLst>
              <a:ext uri="{FF2B5EF4-FFF2-40B4-BE49-F238E27FC236}">
                <a16:creationId xmlns:a16="http://schemas.microsoft.com/office/drawing/2014/main" id="{648514F7-DCAC-431E-9860-57CAD26C29C9}"/>
              </a:ext>
            </a:extLst>
          </p:cNvPr>
          <p:cNvSpPr/>
          <p:nvPr/>
        </p:nvSpPr>
        <p:spPr>
          <a:xfrm>
            <a:off x="771525" y="5032350"/>
            <a:ext cx="171450" cy="171450"/>
          </a:xfrm>
          <a:prstGeom prst="rect">
            <a:avLst/>
          </a:prstGeom>
          <a:solidFill>
            <a:srgbClr val="50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feld 2">
            <a:extLst>
              <a:ext uri="{FF2B5EF4-FFF2-40B4-BE49-F238E27FC236}">
                <a16:creationId xmlns:a16="http://schemas.microsoft.com/office/drawing/2014/main" id="{1627DDEE-A777-4B6E-96E6-8C93F57A8E8D}"/>
              </a:ext>
            </a:extLst>
          </p:cNvPr>
          <p:cNvSpPr txBox="1"/>
          <p:nvPr/>
        </p:nvSpPr>
        <p:spPr>
          <a:xfrm>
            <a:off x="942975" y="4933409"/>
            <a:ext cx="1660755" cy="369332"/>
          </a:xfrm>
          <a:prstGeom prst="rect">
            <a:avLst/>
          </a:prstGeom>
          <a:noFill/>
        </p:spPr>
        <p:txBody>
          <a:bodyPr wrap="square" rtlCol="0">
            <a:spAutoFit/>
          </a:bodyPr>
          <a:lstStyle/>
          <a:p>
            <a:r>
              <a:rPr lang="de-DE" dirty="0"/>
              <a:t>abgeschlossen</a:t>
            </a:r>
            <a:endParaRPr lang="en-GB" dirty="0"/>
          </a:p>
        </p:txBody>
      </p:sp>
      <p:sp>
        <p:nvSpPr>
          <p:cNvPr id="18" name="Rechteck 17">
            <a:extLst>
              <a:ext uri="{FF2B5EF4-FFF2-40B4-BE49-F238E27FC236}">
                <a16:creationId xmlns:a16="http://schemas.microsoft.com/office/drawing/2014/main" id="{BF0C6CB3-DEDD-4EED-941E-4AA0DC8005B8}"/>
              </a:ext>
            </a:extLst>
          </p:cNvPr>
          <p:cNvSpPr/>
          <p:nvPr/>
        </p:nvSpPr>
        <p:spPr>
          <a:xfrm>
            <a:off x="2775180" y="5032350"/>
            <a:ext cx="171450" cy="171450"/>
          </a:xfrm>
          <a:prstGeom prst="rect">
            <a:avLst/>
          </a:prstGeom>
          <a:solidFill>
            <a:srgbClr val="F8E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feld 18">
            <a:extLst>
              <a:ext uri="{FF2B5EF4-FFF2-40B4-BE49-F238E27FC236}">
                <a16:creationId xmlns:a16="http://schemas.microsoft.com/office/drawing/2014/main" id="{64B50567-F2A9-425D-AB9A-0A51A888A450}"/>
              </a:ext>
            </a:extLst>
          </p:cNvPr>
          <p:cNvSpPr txBox="1"/>
          <p:nvPr/>
        </p:nvSpPr>
        <p:spPr>
          <a:xfrm>
            <a:off x="2946630" y="4933409"/>
            <a:ext cx="1660755" cy="369332"/>
          </a:xfrm>
          <a:prstGeom prst="rect">
            <a:avLst/>
          </a:prstGeom>
          <a:noFill/>
        </p:spPr>
        <p:txBody>
          <a:bodyPr wrap="square" rtlCol="0">
            <a:spAutoFit/>
          </a:bodyPr>
          <a:lstStyle/>
          <a:p>
            <a:r>
              <a:rPr lang="de-DE" dirty="0"/>
              <a:t>begonnen</a:t>
            </a:r>
            <a:endParaRPr lang="en-GB" dirty="0"/>
          </a:p>
        </p:txBody>
      </p:sp>
      <p:sp>
        <p:nvSpPr>
          <p:cNvPr id="4" name="Fußzeilenplatzhalter 3">
            <a:extLst>
              <a:ext uri="{FF2B5EF4-FFF2-40B4-BE49-F238E27FC236}">
                <a16:creationId xmlns:a16="http://schemas.microsoft.com/office/drawing/2014/main" id="{678DEF2F-D03D-4F9B-BD64-13EE9CED8661}"/>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17174860-719D-4342-B653-6D1293550B9E}"/>
              </a:ext>
            </a:extLst>
          </p:cNvPr>
          <p:cNvSpPr>
            <a:spLocks noGrp="1"/>
          </p:cNvSpPr>
          <p:nvPr>
            <p:ph type="dt" idx="10"/>
          </p:nvPr>
        </p:nvSpPr>
        <p:spPr/>
        <p:txBody>
          <a:bodyPr/>
          <a:lstStyle/>
          <a:p>
            <a:pPr>
              <a:lnSpc>
                <a:spcPct val="100000"/>
              </a:lnSpc>
            </a:pPr>
            <a:fld id="{E2DD2724-FC4E-4E3E-8464-607CD9EFC12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569B0FA6-DAA6-488C-BC33-AAC6CCE61CB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31</a:t>
            </a:fld>
            <a:endParaRPr lang="de-DE"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TextShape 1"/>
          <p:cNvSpPr txBox="1"/>
          <p:nvPr/>
        </p:nvSpPr>
        <p:spPr>
          <a:xfrm>
            <a:off x="551520" y="981000"/>
            <a:ext cx="1108872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Arial"/>
              </a:rPr>
              <a:t>Platz für Notizen</a:t>
            </a:r>
          </a:p>
        </p:txBody>
      </p:sp>
      <p:sp>
        <p:nvSpPr>
          <p:cNvPr id="692"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Entwicklungskonzept – Feedback, Ideen, Anregungen</a:t>
            </a:r>
            <a:endParaRPr lang="de-DE" sz="2800" b="0" strike="noStrike" spc="-1" dirty="0">
              <a:solidFill>
                <a:srgbClr val="000000"/>
              </a:solidFill>
              <a:latin typeface="Arial"/>
            </a:endParaRPr>
          </a:p>
        </p:txBody>
      </p:sp>
      <p:sp>
        <p:nvSpPr>
          <p:cNvPr id="693"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EA7B67EC-3B78-43B2-B237-82DB3949D66F}" type="datetime1">
              <a:rPr lang="de-DE" sz="1200" b="0" strike="noStrike" spc="-1">
                <a:solidFill>
                  <a:srgbClr val="8B8B8B"/>
                </a:solidFill>
                <a:latin typeface="Arial"/>
              </a:rPr>
              <a:t>26.01.2021</a:t>
            </a:fld>
            <a:endParaRPr lang="de-DE" sz="1200" b="0" strike="noStrike" spc="-1">
              <a:latin typeface="Times New Roman"/>
            </a:endParaRPr>
          </a:p>
        </p:txBody>
      </p:sp>
      <p:sp>
        <p:nvSpPr>
          <p:cNvPr id="695"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5EA8778D-2DC7-426F-9202-0777E35A585F}" type="slidenum">
              <a:rPr lang="de-DE" sz="1200" b="0" strike="noStrike" spc="-1">
                <a:solidFill>
                  <a:srgbClr val="8B8B8B"/>
                </a:solidFill>
                <a:latin typeface="Arial"/>
              </a:rPr>
              <a:t>32</a:t>
            </a:fld>
            <a:endParaRPr lang="de-DE" sz="1200" b="0" strike="noStrike" spc="-1">
              <a:latin typeface="Times New Roman"/>
            </a:endParaRPr>
          </a:p>
        </p:txBody>
      </p:sp>
      <p:sp>
        <p:nvSpPr>
          <p:cNvPr id="7" name="TextShape 3">
            <a:extLst>
              <a:ext uri="{FF2B5EF4-FFF2-40B4-BE49-F238E27FC236}">
                <a16:creationId xmlns:a16="http://schemas.microsoft.com/office/drawing/2014/main" id="{D69157D9-BCA4-4509-832D-08D952D3136F}"/>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CC36A7B-CD3F-4AD8-91CA-7F8651EFA430}"/>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BAA21318-566D-49A4-A076-B3BEF58C1116}"/>
              </a:ext>
            </a:extLst>
          </p:cNvPr>
          <p:cNvSpPr>
            <a:spLocks noGrp="1"/>
          </p:cNvSpPr>
          <p:nvPr>
            <p:ph type="dt" idx="10"/>
          </p:nvPr>
        </p:nvSpPr>
        <p:spPr/>
        <p:txBody>
          <a:bodyPr/>
          <a:lstStyle/>
          <a:p>
            <a:pPr>
              <a:lnSpc>
                <a:spcPct val="100000"/>
              </a:lnSpc>
            </a:pPr>
            <a:fld id="{99134C3F-2487-4D97-ABD6-FEF9EB668235}"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5981408D-0334-41EF-9E16-5F98EAD7D3C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32</a:t>
            </a:fld>
            <a:endParaRPr lang="de-DE" sz="1200" b="0" strike="noStrike" spc="-1">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33</a:t>
            </a:fld>
            <a:endParaRPr lang="de-DE" sz="1200" b="0" strike="noStrike" spc="-1">
              <a:latin typeface="Times New Roman"/>
            </a:endParaRPr>
          </a:p>
        </p:txBody>
      </p:sp>
      <p:sp>
        <p:nvSpPr>
          <p:cNvPr id="10" name="TextShape 1">
            <a:extLst>
              <a:ext uri="{FF2B5EF4-FFF2-40B4-BE49-F238E27FC236}">
                <a16:creationId xmlns:a16="http://schemas.microsoft.com/office/drawing/2014/main" id="{323B3A5D-BF09-4B9D-81B7-A6FAC2D2D208}"/>
              </a:ext>
            </a:extLst>
          </p:cNvPr>
          <p:cNvSpPr txBox="1"/>
          <p:nvPr/>
        </p:nvSpPr>
        <p:spPr>
          <a:xfrm>
            <a:off x="551340" y="3027301"/>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Geplante Transfermaßnahmen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Diskussion und Verabschiedung des Transferkonzeptes</a:t>
            </a:r>
          </a:p>
          <a:p>
            <a:pPr marL="343080" indent="-159840">
              <a:lnSpc>
                <a:spcPct val="150000"/>
              </a:lnSpc>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325243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TextShape 1"/>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Wissens- und Technologietransfer</a:t>
            </a:r>
            <a:endParaRPr lang="de-DE" sz="2800" b="0" strike="noStrike" spc="-1" dirty="0">
              <a:solidFill>
                <a:srgbClr val="000000"/>
              </a:solidFill>
              <a:latin typeface="Arial"/>
            </a:endParaRPr>
          </a:p>
        </p:txBody>
      </p:sp>
      <p:sp>
        <p:nvSpPr>
          <p:cNvPr id="702"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C86B607C-C88B-43C7-ACC6-6E053C411793}" type="datetime1">
              <a:rPr lang="de-DE" sz="1200" b="0" strike="noStrike" spc="-1">
                <a:solidFill>
                  <a:srgbClr val="8B8B8B"/>
                </a:solidFill>
                <a:latin typeface="Arial"/>
              </a:rPr>
              <a:t>26.01.2021</a:t>
            </a:fld>
            <a:endParaRPr lang="de-DE" sz="1200" b="0" strike="noStrike" spc="-1">
              <a:latin typeface="Times New Roman"/>
            </a:endParaRPr>
          </a:p>
        </p:txBody>
      </p:sp>
      <p:sp>
        <p:nvSpPr>
          <p:cNvPr id="704"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F85B83E-14B0-4EC3-8176-797F7B88C9DF}" type="slidenum">
              <a:rPr lang="de-DE" sz="1200" b="0" strike="noStrike" spc="-1">
                <a:solidFill>
                  <a:srgbClr val="8B8B8B"/>
                </a:solidFill>
                <a:latin typeface="Arial"/>
              </a:rPr>
              <a:t>34</a:t>
            </a:fld>
            <a:endParaRPr lang="de-DE" sz="1200" b="0" strike="noStrike" spc="-1">
              <a:latin typeface="Times New Roman"/>
            </a:endParaRPr>
          </a:p>
        </p:txBody>
      </p:sp>
      <p:sp>
        <p:nvSpPr>
          <p:cNvPr id="705" name="CustomShape 5"/>
          <p:cNvSpPr/>
          <p:nvPr/>
        </p:nvSpPr>
        <p:spPr>
          <a:xfrm>
            <a:off x="5078880" y="1068120"/>
            <a:ext cx="2530080" cy="696960"/>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706" name="CustomShape 6"/>
          <p:cNvSpPr/>
          <p:nvPr/>
        </p:nvSpPr>
        <p:spPr>
          <a:xfrm>
            <a:off x="5192280" y="1830240"/>
            <a:ext cx="206748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Datenaufzeichnung</a:t>
            </a:r>
            <a:endParaRPr lang="de-DE" sz="1400" b="0" strike="noStrike" spc="-1">
              <a:latin typeface="Arial"/>
            </a:endParaRPr>
          </a:p>
        </p:txBody>
      </p:sp>
      <p:sp>
        <p:nvSpPr>
          <p:cNvPr id="707" name="CustomShape 7"/>
          <p:cNvSpPr/>
          <p:nvPr/>
        </p:nvSpPr>
        <p:spPr>
          <a:xfrm>
            <a:off x="636480" y="1068480"/>
            <a:ext cx="2532600" cy="696240"/>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a:solidFill>
                  <a:srgbClr val="FFFFFF"/>
                </a:solidFill>
                <a:latin typeface="Calibri"/>
                <a:ea typeface="Calibri"/>
              </a:rPr>
              <a:t>Erfassung von Prozessgrößen</a:t>
            </a:r>
            <a:endParaRPr lang="de-DE" sz="1400" b="0" strike="noStrike" spc="-1">
              <a:latin typeface="Arial"/>
            </a:endParaRPr>
          </a:p>
        </p:txBody>
      </p:sp>
      <p:sp>
        <p:nvSpPr>
          <p:cNvPr id="708" name="CustomShape 8"/>
          <p:cNvSpPr/>
          <p:nvPr/>
        </p:nvSpPr>
        <p:spPr>
          <a:xfrm>
            <a:off x="636480" y="1830240"/>
            <a:ext cx="222084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Maschinenprotokolle</a:t>
            </a:r>
            <a:endParaRPr lang="de-DE" sz="1400" b="0" strike="noStrike" spc="-1">
              <a:latin typeface="Arial"/>
            </a:endParaRPr>
          </a:p>
        </p:txBody>
      </p:sp>
      <p:sp>
        <p:nvSpPr>
          <p:cNvPr id="709" name="CustomShape 9"/>
          <p:cNvSpPr/>
          <p:nvPr/>
        </p:nvSpPr>
        <p:spPr>
          <a:xfrm>
            <a:off x="2857680" y="1068120"/>
            <a:ext cx="2530080" cy="696960"/>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Aufbau einer Qualitätsmesszelle</a:t>
            </a:r>
            <a:endParaRPr lang="de-DE" sz="1400" b="0" strike="noStrike" spc="-1">
              <a:latin typeface="Arial"/>
            </a:endParaRPr>
          </a:p>
        </p:txBody>
      </p:sp>
      <p:sp>
        <p:nvSpPr>
          <p:cNvPr id="710" name="CustomShape 10"/>
          <p:cNvSpPr/>
          <p:nvPr/>
        </p:nvSpPr>
        <p:spPr>
          <a:xfrm>
            <a:off x="3011040" y="1830240"/>
            <a:ext cx="202752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Messgeräte zur Qualitätsüberwachung</a:t>
            </a:r>
            <a:endParaRPr lang="de-DE" sz="1400" b="0" strike="noStrike" spc="-1">
              <a:latin typeface="Arial"/>
            </a:endParaRPr>
          </a:p>
        </p:txBody>
      </p:sp>
      <p:sp>
        <p:nvSpPr>
          <p:cNvPr id="711" name="CustomShape 11"/>
          <p:cNvSpPr/>
          <p:nvPr/>
        </p:nvSpPr>
        <p:spPr>
          <a:xfrm>
            <a:off x="7300080" y="1068120"/>
            <a:ext cx="2530080" cy="696960"/>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712" name="CustomShape 12"/>
          <p:cNvSpPr/>
          <p:nvPr/>
        </p:nvSpPr>
        <p:spPr>
          <a:xfrm>
            <a:off x="7413480" y="1830240"/>
            <a:ext cx="2104920" cy="1223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datengetriebenen Modellbildung</a:t>
            </a:r>
            <a:endParaRPr lang="de-DE" sz="1400" b="0" strike="noStrike" spc="-1">
              <a:latin typeface="Arial"/>
            </a:endParaRPr>
          </a:p>
          <a:p>
            <a:pPr marL="457200">
              <a:lnSpc>
                <a:spcPct val="115000"/>
              </a:lnSpc>
              <a:tabLst>
                <a:tab pos="0" algn="l"/>
              </a:tabLst>
            </a:pPr>
            <a:endParaRPr lang="de-DE" sz="1400" b="0" strike="noStrike" spc="-1">
              <a:latin typeface="Arial"/>
            </a:endParaRPr>
          </a:p>
          <a:p>
            <a:pPr>
              <a:lnSpc>
                <a:spcPct val="115000"/>
              </a:lnSpc>
              <a:tabLst>
                <a:tab pos="0" algn="l"/>
              </a:tabLst>
            </a:pPr>
            <a:endParaRPr lang="de-DE" sz="1400" b="0" strike="noStrike" spc="-1">
              <a:latin typeface="Arial"/>
            </a:endParaRPr>
          </a:p>
        </p:txBody>
      </p:sp>
      <p:sp>
        <p:nvSpPr>
          <p:cNvPr id="713" name="CustomShape 13"/>
          <p:cNvSpPr/>
          <p:nvPr/>
        </p:nvSpPr>
        <p:spPr>
          <a:xfrm>
            <a:off x="9521280" y="1068120"/>
            <a:ext cx="2530080" cy="696960"/>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Prozess-</a:t>
            </a:r>
            <a:br/>
            <a:r>
              <a:rPr lang="en" sz="1400" b="1" strike="noStrike" spc="-1">
                <a:solidFill>
                  <a:srgbClr val="FFFFFF"/>
                </a:solidFill>
                <a:latin typeface="Calibri"/>
                <a:ea typeface="Calibri"/>
              </a:rPr>
              <a:t>optimierung</a:t>
            </a:r>
            <a:endParaRPr lang="de-DE" sz="1400" b="0" strike="noStrike" spc="-1">
              <a:latin typeface="Arial"/>
            </a:endParaRPr>
          </a:p>
        </p:txBody>
      </p:sp>
      <p:sp>
        <p:nvSpPr>
          <p:cNvPr id="714" name="CustomShape 14"/>
          <p:cNvSpPr/>
          <p:nvPr/>
        </p:nvSpPr>
        <p:spPr>
          <a:xfrm>
            <a:off x="9672120" y="1830240"/>
            <a:ext cx="2104920" cy="1223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modellbasierten Prozessoptimierung</a:t>
            </a:r>
            <a:endParaRPr lang="de-DE" sz="1400" b="0" strike="noStrike" spc="-1">
              <a:latin typeface="Arial"/>
            </a:endParaRPr>
          </a:p>
        </p:txBody>
      </p:sp>
      <p:sp>
        <p:nvSpPr>
          <p:cNvPr id="715" name="CustomShape 15"/>
          <p:cNvSpPr/>
          <p:nvPr/>
        </p:nvSpPr>
        <p:spPr>
          <a:xfrm rot="16200000">
            <a:off x="-1122480" y="4591080"/>
            <a:ext cx="2954520" cy="225000"/>
          </a:xfrm>
          <a:prstGeom prst="rect">
            <a:avLst/>
          </a:prstGeom>
          <a:solidFill>
            <a:srgbClr val="B7B7B7"/>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000" b="1" strike="noStrike" spc="-1">
                <a:solidFill>
                  <a:srgbClr val="FFFFFF"/>
                </a:solidFill>
                <a:latin typeface="Calibri"/>
                <a:ea typeface="Calibri"/>
              </a:rPr>
              <a:t> Wissen</a:t>
            </a:r>
            <a:endParaRPr lang="de-DE" sz="1000" b="0" strike="noStrike" spc="-1">
              <a:latin typeface="Arial"/>
            </a:endParaRPr>
          </a:p>
        </p:txBody>
      </p:sp>
      <p:sp>
        <p:nvSpPr>
          <p:cNvPr id="716" name="CustomShape 16"/>
          <p:cNvSpPr/>
          <p:nvPr/>
        </p:nvSpPr>
        <p:spPr>
          <a:xfrm rot="16200000">
            <a:off x="-231120" y="2303640"/>
            <a:ext cx="1171440" cy="225000"/>
          </a:xfrm>
          <a:prstGeom prst="rect">
            <a:avLst/>
          </a:prstGeom>
          <a:solidFill>
            <a:srgbClr val="B7B7B7"/>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000" b="1" strike="noStrike" spc="-1">
                <a:solidFill>
                  <a:srgbClr val="FFFFFF"/>
                </a:solidFill>
                <a:latin typeface="Calibri"/>
                <a:ea typeface="Calibri"/>
              </a:rPr>
              <a:t>Technologien</a:t>
            </a:r>
            <a:endParaRPr lang="de-DE" sz="1000" b="0" strike="noStrike" spc="-1">
              <a:latin typeface="Arial"/>
            </a:endParaRPr>
          </a:p>
        </p:txBody>
      </p:sp>
      <p:sp>
        <p:nvSpPr>
          <p:cNvPr id="717" name="CustomShape 17"/>
          <p:cNvSpPr/>
          <p:nvPr/>
        </p:nvSpPr>
        <p:spPr>
          <a:xfrm>
            <a:off x="5192280" y="3225600"/>
            <a:ext cx="2067480" cy="2954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dirty="0">
                <a:solidFill>
                  <a:srgbClr val="000000"/>
                </a:solidFill>
                <a:latin typeface="Calibri"/>
                <a:ea typeface="Calibri"/>
              </a:rPr>
              <a:t>1 Seminar </a:t>
            </a:r>
            <a:r>
              <a:rPr lang="de-DE" sz="1400" b="0" strike="noStrike" spc="-1" dirty="0">
                <a:solidFill>
                  <a:srgbClr val="000000"/>
                </a:solidFill>
                <a:latin typeface="Calibri"/>
                <a:ea typeface="Calibri"/>
              </a:rPr>
              <a:t>zu den relevanten Kommunikationsprotokollen (z.B. OPC-UA)</a:t>
            </a:r>
            <a:endParaRPr lang="de-DE" sz="1400" b="0" strike="noStrike" spc="-1" dirty="0">
              <a:latin typeface="Arial"/>
            </a:endParaRPr>
          </a:p>
          <a:p>
            <a:pPr>
              <a:lnSpc>
                <a:spcPct val="115000"/>
              </a:lnSpc>
            </a:pPr>
            <a:endParaRPr lang="de-DE" sz="1400" b="0" strike="noStrike" spc="-1" dirty="0">
              <a:latin typeface="Arial"/>
            </a:endParaRPr>
          </a:p>
          <a:p>
            <a:pPr>
              <a:lnSpc>
                <a:spcPct val="115000"/>
              </a:lnSpc>
            </a:pPr>
            <a:r>
              <a:rPr lang="de-DE" sz="1400" b="1" strike="noStrike" spc="-1" dirty="0">
                <a:solidFill>
                  <a:srgbClr val="000000"/>
                </a:solidFill>
                <a:latin typeface="Calibri"/>
                <a:ea typeface="Calibri"/>
              </a:rPr>
              <a:t>1 Workshop </a:t>
            </a:r>
            <a:r>
              <a:rPr lang="de-DE" sz="1400" b="0" strike="noStrike" spc="-1" dirty="0">
                <a:solidFill>
                  <a:srgbClr val="000000"/>
                </a:solidFill>
                <a:latin typeface="Calibri"/>
                <a:ea typeface="Calibri"/>
              </a:rPr>
              <a:t>zu den Themen: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Grundlagen der Programmierung mit Python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Datenaufzeichnung mit Python und OPC-UA</a:t>
            </a:r>
            <a:endParaRPr lang="de-DE" sz="1400" b="0" strike="noStrike" spc="-1" dirty="0">
              <a:latin typeface="Arial"/>
            </a:endParaRPr>
          </a:p>
        </p:txBody>
      </p:sp>
      <p:sp>
        <p:nvSpPr>
          <p:cNvPr id="718" name="CustomShape 18"/>
          <p:cNvSpPr/>
          <p:nvPr/>
        </p:nvSpPr>
        <p:spPr>
          <a:xfrm>
            <a:off x="636480" y="3225960"/>
            <a:ext cx="2220840" cy="20260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dirty="0">
                <a:solidFill>
                  <a:srgbClr val="000000"/>
                </a:solidFill>
                <a:latin typeface="Calibri"/>
                <a:ea typeface="Calibri"/>
              </a:rPr>
              <a:t>1 Seminar </a:t>
            </a:r>
            <a:r>
              <a:rPr lang="de-DE" sz="1400" b="0" strike="noStrike" spc="-1" dirty="0">
                <a:solidFill>
                  <a:srgbClr val="000000"/>
                </a:solidFill>
                <a:latin typeface="Calibri"/>
                <a:ea typeface="Calibri"/>
              </a:rPr>
              <a:t>zu den Themen: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Prozessgrößenauswahl</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Sensorapplikation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Auslesung der Daten aus der Maschinensteuerung</a:t>
            </a:r>
            <a:endParaRPr lang="de-DE" sz="1400" b="0" strike="noStrike" spc="-1" dirty="0">
              <a:latin typeface="Arial"/>
            </a:endParaRPr>
          </a:p>
          <a:p>
            <a:pPr>
              <a:lnSpc>
                <a:spcPct val="115000"/>
              </a:lnSpc>
            </a:pPr>
            <a:r>
              <a:rPr lang="de-DE" sz="1400" b="1" strike="noStrike" spc="-1" dirty="0">
                <a:solidFill>
                  <a:srgbClr val="000000"/>
                </a:solidFill>
                <a:latin typeface="Calibri"/>
                <a:ea typeface="Calibri"/>
              </a:rPr>
              <a:t>1 Leitfaden </a:t>
            </a:r>
            <a:r>
              <a:rPr lang="de-DE" sz="1400" b="0" strike="noStrike" spc="-1" dirty="0">
                <a:solidFill>
                  <a:srgbClr val="000000"/>
                </a:solidFill>
                <a:latin typeface="Calibri"/>
                <a:ea typeface="Calibri"/>
              </a:rPr>
              <a:t>in dem alle Entwicklungsschritte dokumentiert sind. </a:t>
            </a:r>
            <a:endParaRPr lang="de-DE" sz="1400" b="0" strike="noStrike" spc="-1" dirty="0">
              <a:latin typeface="Arial"/>
            </a:endParaRPr>
          </a:p>
        </p:txBody>
      </p:sp>
      <p:sp>
        <p:nvSpPr>
          <p:cNvPr id="719" name="CustomShape 19"/>
          <p:cNvSpPr/>
          <p:nvPr/>
        </p:nvSpPr>
        <p:spPr>
          <a:xfrm>
            <a:off x="3011040" y="3225960"/>
            <a:ext cx="202752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 den Themen:</a:t>
            </a:r>
            <a:endParaRPr lang="de-DE" sz="1400" b="0" strike="noStrike" spc="-1">
              <a:latin typeface="Arial"/>
            </a:endParaRPr>
          </a:p>
          <a:p>
            <a:pPr marL="285840" indent="-285480">
              <a:lnSpc>
                <a:spcPct val="115000"/>
              </a:lnSpc>
              <a:buClr>
                <a:srgbClr val="000000"/>
              </a:buClr>
              <a:buFont typeface="Arial"/>
              <a:buChar char="•"/>
            </a:pPr>
            <a:r>
              <a:rPr lang="de-DE" sz="1400" b="0" strike="noStrike" spc="-1">
                <a:solidFill>
                  <a:srgbClr val="000000"/>
                </a:solidFill>
                <a:latin typeface="Calibri"/>
                <a:ea typeface="Calibri"/>
              </a:rPr>
              <a:t>Aufbau Qualitätsmesszelle</a:t>
            </a:r>
            <a:endParaRPr lang="de-DE" sz="1400" b="0" strike="noStrike" spc="-1">
              <a:latin typeface="Arial"/>
            </a:endParaRPr>
          </a:p>
          <a:p>
            <a:pPr marL="285840" indent="-285480">
              <a:lnSpc>
                <a:spcPct val="115000"/>
              </a:lnSpc>
              <a:buClr>
                <a:srgbClr val="000000"/>
              </a:buClr>
              <a:buFont typeface="Arial"/>
              <a:buChar char="•"/>
            </a:pPr>
            <a:r>
              <a:rPr lang="de-DE" sz="1400" b="0" strike="noStrike" spc="-1">
                <a:solidFill>
                  <a:srgbClr val="000000"/>
                </a:solidFill>
                <a:latin typeface="Calibri"/>
                <a:ea typeface="Calibri"/>
              </a:rPr>
              <a:t>Messung von Qualitätsgrößen im Prozesstakt</a:t>
            </a:r>
            <a:endParaRPr lang="de-DE" sz="1400" b="0" strike="noStrike" spc="-1">
              <a:latin typeface="Arial"/>
            </a:endParaRPr>
          </a:p>
          <a:p>
            <a:pPr>
              <a:lnSpc>
                <a:spcPct val="115000"/>
              </a:lnSpc>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in dem alle Entwicklungsschritte dokumentiert sind. </a:t>
            </a:r>
            <a:endParaRPr lang="de-DE" sz="1400" b="0" strike="noStrike" spc="-1">
              <a:latin typeface="Arial"/>
            </a:endParaRPr>
          </a:p>
          <a:p>
            <a:pPr>
              <a:lnSpc>
                <a:spcPct val="115000"/>
              </a:lnSpc>
            </a:pPr>
            <a:endParaRPr lang="de-DE" sz="1400" b="0" strike="noStrike" spc="-1">
              <a:latin typeface="Arial"/>
            </a:endParaRPr>
          </a:p>
          <a:p>
            <a:pPr>
              <a:lnSpc>
                <a:spcPct val="115000"/>
              </a:lnSpc>
            </a:pPr>
            <a:endParaRPr lang="de-DE" sz="1400" b="0" strike="noStrike" spc="-1">
              <a:latin typeface="Arial"/>
            </a:endParaRPr>
          </a:p>
        </p:txBody>
      </p:sp>
      <p:sp>
        <p:nvSpPr>
          <p:cNvPr id="720" name="CustomShape 20"/>
          <p:cNvSpPr/>
          <p:nvPr/>
        </p:nvSpPr>
        <p:spPr>
          <a:xfrm>
            <a:off x="7413480" y="3225960"/>
            <a:ext cx="2104920" cy="2725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zur datengetriebenen Modellbildung</a:t>
            </a:r>
            <a:endParaRPr lang="de-DE" sz="1400" b="0" strike="noStrike" spc="-1">
              <a:latin typeface="Arial"/>
            </a:endParaRPr>
          </a:p>
          <a:p>
            <a:pPr marL="457200">
              <a:lnSpc>
                <a:spcPct val="115000"/>
              </a:lnSpc>
              <a:tabLst>
                <a:tab pos="0" algn="l"/>
              </a:tabLst>
            </a:pPr>
            <a:endParaRPr lang="de-DE" sz="1400" b="0" strike="noStrike" spc="-1">
              <a:latin typeface="Arial"/>
            </a:endParaRPr>
          </a:p>
          <a:p>
            <a:pPr>
              <a:lnSpc>
                <a:spcPct val="115000"/>
              </a:lnSpc>
              <a:tabLst>
                <a:tab pos="0" algn="l"/>
              </a:tabLst>
            </a:pPr>
            <a:r>
              <a:rPr lang="de-DE" sz="1400" b="1" strike="noStrike" spc="-1">
                <a:solidFill>
                  <a:srgbClr val="000000"/>
                </a:solidFill>
                <a:latin typeface="Calibri"/>
                <a:ea typeface="Calibri"/>
              </a:rPr>
              <a:t>1 Workshop </a:t>
            </a:r>
            <a:r>
              <a:rPr lang="de-DE" sz="1400" b="0" strike="noStrike" spc="-1">
                <a:solidFill>
                  <a:srgbClr val="000000"/>
                </a:solidFill>
                <a:latin typeface="Calibri"/>
                <a:ea typeface="Calibri"/>
              </a:rPr>
              <a:t>zur Anwendung der entwickelten Software</a:t>
            </a:r>
            <a:endParaRPr lang="de-DE" sz="1400" b="0" strike="noStrike" spc="-1">
              <a:latin typeface="Arial"/>
            </a:endParaRPr>
          </a:p>
          <a:p>
            <a:pPr>
              <a:lnSpc>
                <a:spcPct val="115000"/>
              </a:lnSpc>
              <a:tabLst>
                <a:tab pos="0" algn="l"/>
              </a:tabLst>
            </a:pPr>
            <a:endParaRPr lang="de-DE" sz="1400" b="0" strike="noStrike" spc="-1">
              <a:latin typeface="Arial"/>
            </a:endParaRPr>
          </a:p>
          <a:p>
            <a:pPr>
              <a:lnSpc>
                <a:spcPct val="115000"/>
              </a:lnSpc>
              <a:tabLst>
                <a:tab pos="0" algn="l"/>
              </a:tabLst>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zur datengetriebenen Modellbildung des Spritzgießprozesses</a:t>
            </a:r>
            <a:endParaRPr lang="de-DE" sz="1400" b="0" strike="noStrike" spc="-1">
              <a:latin typeface="Arial"/>
            </a:endParaRPr>
          </a:p>
        </p:txBody>
      </p:sp>
      <p:sp>
        <p:nvSpPr>
          <p:cNvPr id="721" name="CustomShape 21"/>
          <p:cNvSpPr/>
          <p:nvPr/>
        </p:nvSpPr>
        <p:spPr>
          <a:xfrm>
            <a:off x="9672120" y="3225600"/>
            <a:ext cx="2104920" cy="2725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zum Thema Optimalsteuerung</a:t>
            </a:r>
            <a:endParaRPr lang="de-DE" sz="1400" b="0" strike="noStrike" spc="-1">
              <a:latin typeface="Arial"/>
            </a:endParaRPr>
          </a:p>
          <a:p>
            <a:pPr>
              <a:lnSpc>
                <a:spcPct val="115000"/>
              </a:lnSpc>
            </a:pPr>
            <a:endParaRPr lang="de-DE" sz="1400" b="0" strike="noStrike" spc="-1">
              <a:latin typeface="Arial"/>
            </a:endParaRPr>
          </a:p>
          <a:p>
            <a:pPr>
              <a:lnSpc>
                <a:spcPct val="115000"/>
              </a:lnSpc>
            </a:pPr>
            <a:r>
              <a:rPr lang="de-DE" sz="1400" b="1" strike="noStrike" spc="-1">
                <a:solidFill>
                  <a:srgbClr val="000000"/>
                </a:solidFill>
                <a:latin typeface="Calibri"/>
                <a:ea typeface="Calibri"/>
              </a:rPr>
              <a:t>1 Workshop </a:t>
            </a:r>
            <a:r>
              <a:rPr lang="de-DE" sz="1400" b="0" strike="noStrike" spc="-1">
                <a:solidFill>
                  <a:srgbClr val="000000"/>
                </a:solidFill>
                <a:latin typeface="Calibri"/>
                <a:ea typeface="Calibri"/>
              </a:rPr>
              <a:t>zur Anwendung der entwickelten Software</a:t>
            </a:r>
            <a:endParaRPr lang="de-DE" sz="1400" b="0" strike="noStrike" spc="-1">
              <a:latin typeface="Arial"/>
            </a:endParaRPr>
          </a:p>
          <a:p>
            <a:pPr>
              <a:lnSpc>
                <a:spcPct val="115000"/>
              </a:lnSpc>
            </a:pPr>
            <a:endParaRPr lang="de-DE" sz="1400" b="0" strike="noStrike" spc="-1">
              <a:latin typeface="Arial"/>
            </a:endParaRPr>
          </a:p>
          <a:p>
            <a:pPr>
              <a:lnSpc>
                <a:spcPct val="115000"/>
              </a:lnSpc>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zur Optimierung des Spritzgießprozesses</a:t>
            </a:r>
            <a:endParaRPr lang="de-DE" sz="1400" b="0" strike="noStrike" spc="-1">
              <a:latin typeface="Arial"/>
            </a:endParaRPr>
          </a:p>
        </p:txBody>
      </p:sp>
      <p:sp>
        <p:nvSpPr>
          <p:cNvPr id="23" name="TextShape 3">
            <a:extLst>
              <a:ext uri="{FF2B5EF4-FFF2-40B4-BE49-F238E27FC236}">
                <a16:creationId xmlns:a16="http://schemas.microsoft.com/office/drawing/2014/main" id="{1198D67A-77AD-4C7E-927C-567C32AAF9C7}"/>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A5D8E6B6-B73C-40CA-A351-536E55E8B2F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BB04911-2870-408B-8DAA-BA8DA3D6D616}"/>
              </a:ext>
            </a:extLst>
          </p:cNvPr>
          <p:cNvSpPr>
            <a:spLocks noGrp="1"/>
          </p:cNvSpPr>
          <p:nvPr>
            <p:ph type="dt" idx="10"/>
          </p:nvPr>
        </p:nvSpPr>
        <p:spPr/>
        <p:txBody>
          <a:bodyPr/>
          <a:lstStyle/>
          <a:p>
            <a:pPr>
              <a:lnSpc>
                <a:spcPct val="100000"/>
              </a:lnSpc>
            </a:pPr>
            <a:fld id="{F8472F62-BE15-4F0B-8B62-ACF36EBC7013}"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3F9E5854-DC92-4DD2-9CC6-658A6990A6F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34</a:t>
            </a:fld>
            <a:endParaRPr lang="de-DE"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6D1DE22-A8BF-4FE3-9F42-EEBEF437431C}"/>
              </a:ext>
            </a:extLst>
          </p:cNvPr>
          <p:cNvSpPr>
            <a:spLocks noGrp="1"/>
          </p:cNvSpPr>
          <p:nvPr>
            <p:ph type="body"/>
          </p:nvPr>
        </p:nvSpPr>
        <p:spPr/>
        <p:txBody>
          <a:bodyPr>
            <a:normAutofit/>
          </a:bodyPr>
          <a:lstStyle/>
          <a:p>
            <a:pPr marL="0" indent="0">
              <a:buNone/>
            </a:pPr>
            <a:r>
              <a:rPr lang="de-DE" sz="2000" b="1" dirty="0"/>
              <a:t>Softwaremodule</a:t>
            </a:r>
          </a:p>
          <a:p>
            <a:r>
              <a:rPr lang="de-DE" sz="2000" spc="-1" dirty="0">
                <a:solidFill>
                  <a:srgbClr val="000000"/>
                </a:solidFill>
              </a:rPr>
              <a:t>Python-Bibliotheken. Kein GUI, dafür beispielgetriebene Dokumentation</a:t>
            </a:r>
          </a:p>
          <a:p>
            <a:r>
              <a:rPr lang="de-DE" sz="2000" strike="noStrike" spc="-1" dirty="0">
                <a:solidFill>
                  <a:srgbClr val="000000"/>
                </a:solidFill>
                <a:latin typeface="Calibri" panose="020F0502020204030204" pitchFamily="34" charset="0"/>
                <a:cs typeface="Calibri" panose="020F0502020204030204" pitchFamily="34" charset="0"/>
              </a:rPr>
              <a:t>Veröffentlichung</a:t>
            </a:r>
            <a:r>
              <a:rPr lang="de-DE" sz="2000" spc="-1" dirty="0">
                <a:solidFill>
                  <a:srgbClr val="000000"/>
                </a:solidFill>
              </a:rPr>
              <a:t> z.B. auf GitHub </a:t>
            </a:r>
            <a:r>
              <a:rPr lang="de-DE" sz="2000" strike="noStrike" spc="-1" dirty="0">
                <a:solidFill>
                  <a:srgbClr val="000000"/>
                </a:solidFill>
                <a:latin typeface="Calibri" panose="020F0502020204030204" pitchFamily="34" charset="0"/>
                <a:cs typeface="Calibri" panose="020F0502020204030204" pitchFamily="34" charset="0"/>
              </a:rPr>
              <a:t>unter der BSD oder LPGL Lizenz (entgeltfrei kommerziell nutzbar)</a:t>
            </a:r>
          </a:p>
          <a:p>
            <a:r>
              <a:rPr lang="en-GB" sz="2000" dirty="0"/>
              <a:t>Alle </a:t>
            </a:r>
            <a:r>
              <a:rPr lang="en-GB" sz="2000" dirty="0" err="1"/>
              <a:t>Bibliotheken</a:t>
            </a:r>
            <a:r>
              <a:rPr lang="en-GB" sz="2000" dirty="0"/>
              <a:t> (</a:t>
            </a:r>
            <a:r>
              <a:rPr lang="en-GB" sz="2000" dirty="0" err="1"/>
              <a:t>außer</a:t>
            </a:r>
            <a:r>
              <a:rPr lang="en-GB" sz="2000" dirty="0"/>
              <a:t> </a:t>
            </a:r>
            <a:r>
              <a:rPr lang="en-GB" sz="2000" dirty="0" err="1"/>
              <a:t>für</a:t>
            </a:r>
            <a:r>
              <a:rPr lang="en-GB" sz="2000" dirty="0"/>
              <a:t> </a:t>
            </a:r>
            <a:r>
              <a:rPr lang="en-GB" sz="2000" dirty="0" err="1"/>
              <a:t>Datenexport</a:t>
            </a:r>
            <a:r>
              <a:rPr lang="en-GB" sz="2000" dirty="0"/>
              <a:t>) </a:t>
            </a:r>
            <a:r>
              <a:rPr lang="en-GB" sz="2000" dirty="0" err="1"/>
              <a:t>sind</a:t>
            </a:r>
            <a:r>
              <a:rPr lang="en-GB" sz="2000" dirty="0"/>
              <a:t> </a:t>
            </a:r>
            <a:r>
              <a:rPr lang="en-GB" sz="2000" dirty="0" err="1"/>
              <a:t>unabhängig</a:t>
            </a:r>
            <a:r>
              <a:rPr lang="en-GB" sz="2000" dirty="0"/>
              <a:t> von </a:t>
            </a:r>
            <a:r>
              <a:rPr lang="en-GB" sz="2000" dirty="0" err="1"/>
              <a:t>Maschinentyp</a:t>
            </a:r>
            <a:r>
              <a:rPr lang="en-GB" sz="2000" dirty="0"/>
              <a:t> und –</a:t>
            </a:r>
            <a:r>
              <a:rPr lang="en-GB" sz="2000" dirty="0" err="1"/>
              <a:t>hersteller</a:t>
            </a:r>
            <a:endParaRPr lang="en-GB" sz="2000" dirty="0"/>
          </a:p>
          <a:p>
            <a:r>
              <a:rPr lang="de-DE" sz="2000" spc="-1" dirty="0" err="1">
                <a:solidFill>
                  <a:srgbClr val="000000"/>
                </a:solidFill>
                <a:latin typeface="Calibri" panose="020F0502020204030204" pitchFamily="34" charset="0"/>
                <a:cs typeface="Calibri" panose="020F0502020204030204" pitchFamily="34" charset="0"/>
              </a:rPr>
              <a:t>Casadi</a:t>
            </a:r>
            <a:r>
              <a:rPr lang="de-DE" sz="2000" spc="-1" dirty="0">
                <a:solidFill>
                  <a:srgbClr val="000000"/>
                </a:solidFill>
                <a:latin typeface="Calibri" panose="020F0502020204030204" pitchFamily="34" charset="0"/>
                <a:cs typeface="Calibri" panose="020F0502020204030204" pitchFamily="34" charset="0"/>
              </a:rPr>
              <a:t> ist in zahlreichen Embedded-Anwendungen bereits erprobt (Kräne, elektrische Antriebe, autonomes Fahren, Verbrennungsmotoren, …)</a:t>
            </a:r>
            <a:endParaRPr lang="en-GB" sz="2000" dirty="0"/>
          </a:p>
          <a:p>
            <a:pPr marL="0" indent="0">
              <a:buNone/>
            </a:pPr>
            <a:endParaRPr lang="en-GB" sz="2000" dirty="0"/>
          </a:p>
          <a:p>
            <a:pPr marL="0" indent="0">
              <a:buNone/>
            </a:pPr>
            <a:r>
              <a:rPr lang="en-GB" sz="2000" b="1" dirty="0" err="1"/>
              <a:t>Maschinenprotokolle</a:t>
            </a:r>
            <a:endParaRPr lang="en-GB" sz="2000" b="1" dirty="0"/>
          </a:p>
          <a:p>
            <a:pPr marL="285840" indent="-285480">
              <a:lnSpc>
                <a:spcPct val="115000"/>
              </a:lnSpc>
              <a:buClr>
                <a:srgbClr val="000000"/>
              </a:buClr>
              <a:buFont typeface="Arial"/>
              <a:buChar char="•"/>
            </a:pPr>
            <a:r>
              <a:rPr lang="de-DE" sz="2000" spc="-1" dirty="0">
                <a:solidFill>
                  <a:srgbClr val="000000"/>
                </a:solidFill>
                <a:latin typeface="Calibri"/>
                <a:ea typeface="Calibri"/>
              </a:rPr>
              <a:t>Leitfaden zur Auswahl relevanter </a:t>
            </a:r>
            <a:r>
              <a:rPr lang="de-DE" sz="2000" b="0" strike="noStrike" spc="-1" dirty="0">
                <a:solidFill>
                  <a:srgbClr val="000000"/>
                </a:solidFill>
                <a:latin typeface="Calibri"/>
                <a:ea typeface="Calibri"/>
              </a:rPr>
              <a:t>Prozessgrößen und zum Auslesen dieser über die Maschinensteuerung mit Hilfe maschineninterner und zusätzlicher Sensoren</a:t>
            </a:r>
            <a:endParaRPr lang="de-DE" sz="2000" b="0" strike="noStrike" spc="-1" dirty="0">
              <a:latin typeface="Arial"/>
            </a:endParaRPr>
          </a:p>
          <a:p>
            <a:pPr marL="0" indent="0">
              <a:buNone/>
            </a:pPr>
            <a:endParaRPr lang="en-GB" sz="2000" dirty="0"/>
          </a:p>
          <a:p>
            <a:pPr marL="0" indent="0">
              <a:buNone/>
            </a:pPr>
            <a:r>
              <a:rPr lang="en-GB" sz="2000" b="1" dirty="0" err="1"/>
              <a:t>Messgeräte</a:t>
            </a:r>
            <a:r>
              <a:rPr lang="en-GB" sz="2000" b="1" dirty="0"/>
              <a:t> </a:t>
            </a:r>
            <a:r>
              <a:rPr lang="en-GB" sz="2000" b="1" dirty="0" err="1"/>
              <a:t>zur</a:t>
            </a:r>
            <a:r>
              <a:rPr lang="en-GB" sz="2000" b="1" dirty="0"/>
              <a:t> </a:t>
            </a:r>
            <a:r>
              <a:rPr lang="en-GB" sz="2000" b="1" dirty="0" err="1"/>
              <a:t>Qualitätsüberwachung</a:t>
            </a:r>
            <a:endParaRPr lang="en-GB" sz="2000" b="1" dirty="0"/>
          </a:p>
          <a:p>
            <a:pPr marL="285840" indent="-285480">
              <a:lnSpc>
                <a:spcPct val="115000"/>
              </a:lnSpc>
              <a:buClr>
                <a:srgbClr val="000000"/>
              </a:buClr>
              <a:buFont typeface="Arial"/>
              <a:buChar char="•"/>
            </a:pPr>
            <a:r>
              <a:rPr lang="de-DE" sz="2000" spc="-1" dirty="0">
                <a:solidFill>
                  <a:srgbClr val="000000"/>
                </a:solidFill>
                <a:latin typeface="Calibri"/>
                <a:ea typeface="Calibri"/>
              </a:rPr>
              <a:t>Leitfaden zur Integration von Messsystemen zur inline Qualitätskontrolle im Prozesstakt (Qualitätsmesszelle)</a:t>
            </a:r>
          </a:p>
          <a:p>
            <a:pPr marL="285840" indent="-285480">
              <a:lnSpc>
                <a:spcPct val="115000"/>
              </a:lnSpc>
              <a:buClr>
                <a:srgbClr val="000000"/>
              </a:buClr>
              <a:buFont typeface="Arial"/>
              <a:buChar char="•"/>
            </a:pPr>
            <a:r>
              <a:rPr lang="de-DE" sz="2000" b="0" strike="noStrike" spc="-1" dirty="0">
                <a:solidFill>
                  <a:srgbClr val="000000"/>
                </a:solidFill>
                <a:latin typeface="Calibri"/>
              </a:rPr>
              <a:t>Fallst</a:t>
            </a:r>
            <a:r>
              <a:rPr lang="de-DE" sz="2000" spc="-1" dirty="0">
                <a:solidFill>
                  <a:srgbClr val="000000"/>
                </a:solidFill>
                <a:latin typeface="Calibri"/>
              </a:rPr>
              <a:t>udien am Demonstrator</a:t>
            </a:r>
            <a:endParaRPr lang="de-DE" sz="2000" b="0" strike="noStrike" spc="-1" dirty="0">
              <a:latin typeface="Arial"/>
            </a:endParaRPr>
          </a:p>
        </p:txBody>
      </p:sp>
      <p:sp>
        <p:nvSpPr>
          <p:cNvPr id="7" name="Titel 6">
            <a:extLst>
              <a:ext uri="{FF2B5EF4-FFF2-40B4-BE49-F238E27FC236}">
                <a16:creationId xmlns:a16="http://schemas.microsoft.com/office/drawing/2014/main" id="{15537A91-0D2F-4802-9EA2-A5256EFB32E1}"/>
              </a:ext>
            </a:extLst>
          </p:cNvPr>
          <p:cNvSpPr>
            <a:spLocks noGrp="1"/>
          </p:cNvSpPr>
          <p:nvPr>
            <p:ph type="title" idx="10"/>
          </p:nvPr>
        </p:nvSpPr>
        <p:spPr/>
        <p:txBody>
          <a:bodyPr/>
          <a:lstStyle/>
          <a:p>
            <a:r>
              <a:rPr lang="de-DE" sz="2800" b="1" spc="-1" dirty="0">
                <a:solidFill>
                  <a:srgbClr val="000000"/>
                </a:solidFill>
                <a:latin typeface="Calibri"/>
                <a:ea typeface="+mn-ea"/>
                <a:cs typeface="+mn-cs"/>
              </a:rPr>
              <a:t>Technologietransfer</a:t>
            </a:r>
            <a:endParaRPr lang="en-GB" sz="2800" b="1" spc="-1" dirty="0">
              <a:solidFill>
                <a:srgbClr val="000000"/>
              </a:solidFill>
              <a:latin typeface="Calibri"/>
              <a:ea typeface="+mn-ea"/>
              <a:cs typeface="+mn-cs"/>
            </a:endParaRPr>
          </a:p>
        </p:txBody>
      </p:sp>
      <p:sp>
        <p:nvSpPr>
          <p:cNvPr id="5" name="Fußzeilenplatzhalter 4">
            <a:extLst>
              <a:ext uri="{FF2B5EF4-FFF2-40B4-BE49-F238E27FC236}">
                <a16:creationId xmlns:a16="http://schemas.microsoft.com/office/drawing/2014/main" id="{61913A4A-98AA-46AC-BA3D-B27C275F2358}"/>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8" name="Datumsplatzhalter 7">
            <a:extLst>
              <a:ext uri="{FF2B5EF4-FFF2-40B4-BE49-F238E27FC236}">
                <a16:creationId xmlns:a16="http://schemas.microsoft.com/office/drawing/2014/main" id="{551C31BD-53EF-4751-9871-85B147CD70BF}"/>
              </a:ext>
            </a:extLst>
          </p:cNvPr>
          <p:cNvSpPr>
            <a:spLocks noGrp="1"/>
          </p:cNvSpPr>
          <p:nvPr>
            <p:ph type="dt" idx="11"/>
          </p:nvPr>
        </p:nvSpPr>
        <p:spPr/>
        <p:txBody>
          <a:bodyPr/>
          <a:lstStyle/>
          <a:p>
            <a:pPr>
              <a:lnSpc>
                <a:spcPct val="100000"/>
              </a:lnSpc>
            </a:pPr>
            <a:fld id="{F978205A-CE79-44F3-B55E-41707981B734}"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9" name="Foliennummernplatzhalter 8">
            <a:extLst>
              <a:ext uri="{FF2B5EF4-FFF2-40B4-BE49-F238E27FC236}">
                <a16:creationId xmlns:a16="http://schemas.microsoft.com/office/drawing/2014/main" id="{53F3A1C5-E571-4568-BB5E-E5C7ED894082}"/>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35</a:t>
            </a:fld>
            <a:endParaRPr lang="de-DE" sz="1200" b="0" strike="noStrike" spc="-1">
              <a:latin typeface="Times New Roman"/>
            </a:endParaRPr>
          </a:p>
        </p:txBody>
      </p:sp>
    </p:spTree>
    <p:extLst>
      <p:ext uri="{BB962C8B-B14F-4D97-AF65-F5344CB8AC3E}">
        <p14:creationId xmlns:p14="http://schemas.microsoft.com/office/powerpoint/2010/main" val="207944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0BA9901-6A1F-47D2-BC04-7B3A3C085394}"/>
              </a:ext>
            </a:extLst>
          </p:cNvPr>
          <p:cNvSpPr>
            <a:spLocks noGrp="1"/>
          </p:cNvSpPr>
          <p:nvPr>
            <p:ph type="body"/>
          </p:nvPr>
        </p:nvSpPr>
        <p:spPr/>
        <p:txBody>
          <a:bodyPr>
            <a:noAutofit/>
          </a:bodyPr>
          <a:lstStyle/>
          <a:p>
            <a:pPr marL="0" indent="0">
              <a:buNone/>
            </a:pPr>
            <a:r>
              <a:rPr lang="en-GB" sz="1600" b="1" dirty="0" err="1"/>
              <a:t>Digitale</a:t>
            </a:r>
            <a:r>
              <a:rPr lang="en-GB" sz="1600" b="1" dirty="0"/>
              <a:t> </a:t>
            </a:r>
            <a:r>
              <a:rPr lang="en-GB" sz="1600" b="1" dirty="0" err="1"/>
              <a:t>Leitfäden</a:t>
            </a:r>
            <a:endParaRPr lang="en-GB" sz="1600" b="1" dirty="0"/>
          </a:p>
          <a:p>
            <a:r>
              <a:rPr lang="en-GB" sz="1600" dirty="0" err="1"/>
              <a:t>Dienen</a:t>
            </a:r>
            <a:r>
              <a:rPr lang="en-GB" sz="1600" dirty="0"/>
              <a:t> </a:t>
            </a:r>
            <a:r>
              <a:rPr lang="en-GB" sz="1600" dirty="0" err="1"/>
              <a:t>im</a:t>
            </a:r>
            <a:r>
              <a:rPr lang="en-GB" sz="1600" dirty="0"/>
              <a:t> </a:t>
            </a:r>
            <a:r>
              <a:rPr lang="en-GB" sz="1600" dirty="0" err="1"/>
              <a:t>Wesentlichen</a:t>
            </a:r>
            <a:r>
              <a:rPr lang="en-GB" sz="1600" dirty="0"/>
              <a:t> der </a:t>
            </a:r>
            <a:r>
              <a:rPr lang="en-GB" sz="1600" dirty="0" err="1"/>
              <a:t>nachvollziehbaren</a:t>
            </a:r>
            <a:r>
              <a:rPr lang="en-GB" sz="1600" dirty="0"/>
              <a:t> </a:t>
            </a:r>
            <a:r>
              <a:rPr lang="en-GB" sz="1600" dirty="0" err="1"/>
              <a:t>Dokumentation</a:t>
            </a:r>
            <a:r>
              <a:rPr lang="en-GB" sz="1600" dirty="0"/>
              <a:t> des </a:t>
            </a:r>
            <a:r>
              <a:rPr lang="de-DE" sz="1600" dirty="0"/>
              <a:t>Entwicklungsprozesses</a:t>
            </a:r>
          </a:p>
          <a:p>
            <a:r>
              <a:rPr lang="de-DE" sz="1600" dirty="0"/>
              <a:t>Welche Entwicklungstätigkeiten sind durchzuführen, welche Lösungskonzepte und Werkzeuge wurden verwendet, welche Probleme traten bei der Umsetzung auf?</a:t>
            </a:r>
          </a:p>
          <a:p>
            <a:r>
              <a:rPr lang="de-DE" sz="1600" dirty="0">
                <a:sym typeface="Wingdings" panose="05000000000000000000" pitchFamily="2" charset="2"/>
              </a:rPr>
              <a:t>Wissenskonservierung zum Zweck der Unterstützung von Entwicklungsvorhaben von Unternehmen</a:t>
            </a:r>
          </a:p>
          <a:p>
            <a:r>
              <a:rPr lang="de-DE" sz="1600" dirty="0">
                <a:sym typeface="Wingdings" panose="05000000000000000000" pitchFamily="2" charset="2"/>
              </a:rPr>
              <a:t>Umfang einer PowerPoint Präsentation</a:t>
            </a:r>
          </a:p>
          <a:p>
            <a:pPr marL="0" indent="0">
              <a:spcBef>
                <a:spcPts val="1800"/>
              </a:spcBef>
              <a:buNone/>
            </a:pPr>
            <a:r>
              <a:rPr lang="de-DE" sz="1600" b="1" dirty="0">
                <a:sym typeface="Wingdings" panose="05000000000000000000" pitchFamily="2" charset="2"/>
              </a:rPr>
              <a:t>Seminare (max. 30 Teilnehmer)</a:t>
            </a:r>
          </a:p>
          <a:p>
            <a:r>
              <a:rPr lang="de-DE" sz="1600" dirty="0">
                <a:sym typeface="Wingdings" panose="05000000000000000000" pitchFamily="2" charset="2"/>
              </a:rPr>
              <a:t>Dienen  der Vermittlung grundlegenden Fach- und Methodenwissens</a:t>
            </a:r>
          </a:p>
          <a:p>
            <a:r>
              <a:rPr lang="de-DE" sz="1600" dirty="0">
                <a:sym typeface="Wingdings" panose="05000000000000000000" pitchFamily="2" charset="2"/>
              </a:rPr>
              <a:t>Seminare werden aufgezeichnet und zusammen mit Unterlagen zur Verfügung gestellt</a:t>
            </a:r>
          </a:p>
          <a:p>
            <a:r>
              <a:rPr lang="de-DE" sz="1600" dirty="0">
                <a:sym typeface="Wingdings" panose="05000000000000000000" pitchFamily="2" charset="2"/>
              </a:rPr>
              <a:t>Formate: Präsenz-Seminar oder Webinar</a:t>
            </a:r>
          </a:p>
          <a:p>
            <a:r>
              <a:rPr lang="de-DE" sz="1600" dirty="0">
                <a:sym typeface="Wingdings" panose="05000000000000000000" pitchFamily="2" charset="2"/>
              </a:rPr>
              <a:t>Umfang: Max. 1 Tag, Zielgruppe: Entwicklungsingenieure</a:t>
            </a:r>
          </a:p>
          <a:p>
            <a:pPr marL="0" indent="0">
              <a:spcBef>
                <a:spcPts val="1800"/>
              </a:spcBef>
              <a:buNone/>
            </a:pPr>
            <a:r>
              <a:rPr lang="de-DE" sz="1600" b="1" dirty="0">
                <a:sym typeface="Wingdings" panose="05000000000000000000" pitchFamily="2" charset="2"/>
              </a:rPr>
              <a:t>Hands-on Workshops (max. 30 Teilnehmer)</a:t>
            </a:r>
          </a:p>
          <a:p>
            <a:r>
              <a:rPr lang="de-DE" sz="1600" dirty="0">
                <a:sym typeface="Wingdings" panose="05000000000000000000" pitchFamily="2" charset="2"/>
              </a:rPr>
              <a:t>Dienen der konkreten Anwendung der entwickelten Softwarebibliotheken</a:t>
            </a:r>
          </a:p>
          <a:p>
            <a:r>
              <a:rPr lang="de-DE" sz="1600" dirty="0">
                <a:sym typeface="Wingdings" panose="05000000000000000000" pitchFamily="2" charset="2"/>
              </a:rPr>
              <a:t>Workshops werden aufgezeichnet und zusammen mit Unterlagen zur Verfügung gestellt</a:t>
            </a:r>
          </a:p>
          <a:p>
            <a:r>
              <a:rPr lang="de-DE" sz="1600" dirty="0">
                <a:sym typeface="Wingdings" panose="05000000000000000000" pitchFamily="2" charset="2"/>
              </a:rPr>
              <a:t>Formate: Präsenz oder online</a:t>
            </a:r>
          </a:p>
          <a:p>
            <a:r>
              <a:rPr lang="de-DE" sz="1600" dirty="0">
                <a:sym typeface="Wingdings" panose="05000000000000000000" pitchFamily="2" charset="2"/>
              </a:rPr>
              <a:t>Umfang: Max. 1 Tag, Zielgruppe: Entwicklungsingenieure</a:t>
            </a:r>
          </a:p>
        </p:txBody>
      </p:sp>
      <p:sp>
        <p:nvSpPr>
          <p:cNvPr id="3" name="Datumsplatzhalter 2">
            <a:extLst>
              <a:ext uri="{FF2B5EF4-FFF2-40B4-BE49-F238E27FC236}">
                <a16:creationId xmlns:a16="http://schemas.microsoft.com/office/drawing/2014/main" id="{577A1DE0-47C5-4484-8D89-4EA4D9FBC594}"/>
              </a:ext>
            </a:extLst>
          </p:cNvPr>
          <p:cNvSpPr>
            <a:spLocks noGrp="1"/>
          </p:cNvSpPr>
          <p:nvPr>
            <p:ph type="dt" idx="11"/>
          </p:nvPr>
        </p:nvSpPr>
        <p:spPr/>
        <p:txBody>
          <a:bodyPr/>
          <a:lstStyle/>
          <a:p>
            <a:pPr>
              <a:lnSpc>
                <a:spcPct val="100000"/>
              </a:lnSpc>
            </a:pPr>
            <a:fld id="{F98E9C80-32F4-4CC9-9054-9D546577BCA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66AF1F60-D3BD-4CC1-8A5B-ECBEDDF38A5A}"/>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36</a:t>
            </a:fld>
            <a:endParaRPr lang="de-DE" sz="1200" b="0" strike="noStrike" spc="-1">
              <a:latin typeface="Times New Roman"/>
            </a:endParaRPr>
          </a:p>
        </p:txBody>
      </p:sp>
      <p:sp>
        <p:nvSpPr>
          <p:cNvPr id="5" name="Titel 4">
            <a:extLst>
              <a:ext uri="{FF2B5EF4-FFF2-40B4-BE49-F238E27FC236}">
                <a16:creationId xmlns:a16="http://schemas.microsoft.com/office/drawing/2014/main" id="{080DEDC8-A478-4F83-BE76-A267613FB066}"/>
              </a:ext>
            </a:extLst>
          </p:cNvPr>
          <p:cNvSpPr>
            <a:spLocks noGrp="1"/>
          </p:cNvSpPr>
          <p:nvPr>
            <p:ph type="title" idx="10"/>
          </p:nvPr>
        </p:nvSpPr>
        <p:spPr/>
        <p:txBody>
          <a:bodyPr/>
          <a:lstStyle/>
          <a:p>
            <a:r>
              <a:rPr lang="de-DE" sz="2800" b="1" spc="-1" dirty="0">
                <a:solidFill>
                  <a:srgbClr val="000000"/>
                </a:solidFill>
                <a:latin typeface="Calibri"/>
                <a:ea typeface="+mn-ea"/>
                <a:cs typeface="+mn-cs"/>
              </a:rPr>
              <a:t>Wissenstransfer</a:t>
            </a:r>
            <a:endParaRPr lang="en-GB" sz="2800" b="1" spc="-1" dirty="0">
              <a:solidFill>
                <a:srgbClr val="000000"/>
              </a:solidFill>
              <a:latin typeface="Calibri"/>
              <a:ea typeface="+mn-ea"/>
              <a:cs typeface="+mn-cs"/>
            </a:endParaRPr>
          </a:p>
        </p:txBody>
      </p:sp>
      <p:sp>
        <p:nvSpPr>
          <p:cNvPr id="6" name="Fußzeilenplatzhalter 5">
            <a:extLst>
              <a:ext uri="{FF2B5EF4-FFF2-40B4-BE49-F238E27FC236}">
                <a16:creationId xmlns:a16="http://schemas.microsoft.com/office/drawing/2014/main" id="{EC44DFE4-9052-481C-AF40-E9EE231EF1A1}"/>
              </a:ext>
            </a:extLst>
          </p:cNvPr>
          <p:cNvSpPr>
            <a:spLocks noGrp="1"/>
          </p:cNvSpPr>
          <p:nvPr>
            <p:ph type="ftr" idx="14"/>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extLst>
      <p:ext uri="{BB962C8B-B14F-4D97-AF65-F5344CB8AC3E}">
        <p14:creationId xmlns:p14="http://schemas.microsoft.com/office/powerpoint/2010/main" val="32438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TextShape 1"/>
          <p:cNvSpPr txBox="1"/>
          <p:nvPr/>
        </p:nvSpPr>
        <p:spPr>
          <a:xfrm>
            <a:off x="551520" y="981000"/>
            <a:ext cx="1108872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Arial"/>
              </a:rPr>
              <a:t>Platz für Notizen</a:t>
            </a:r>
          </a:p>
        </p:txBody>
      </p:sp>
      <p:sp>
        <p:nvSpPr>
          <p:cNvPr id="723"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Transferkonzept – Feedback, Ideen, Anregungen</a:t>
            </a:r>
            <a:endParaRPr lang="de-DE" sz="2800" b="0" strike="noStrike" spc="-1" dirty="0">
              <a:solidFill>
                <a:srgbClr val="000000"/>
              </a:solidFill>
              <a:latin typeface="Arial"/>
            </a:endParaRPr>
          </a:p>
        </p:txBody>
      </p:sp>
      <p:sp>
        <p:nvSpPr>
          <p:cNvPr id="724"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A0FEEBB-26C3-4F2E-AB34-80F233AA4329}" type="datetime1">
              <a:rPr lang="de-DE" sz="1200" b="0" strike="noStrike" spc="-1">
                <a:solidFill>
                  <a:srgbClr val="8B8B8B"/>
                </a:solidFill>
                <a:latin typeface="Arial"/>
              </a:rPr>
              <a:t>26.01.2021</a:t>
            </a:fld>
            <a:endParaRPr lang="de-DE" sz="1200" b="0" strike="noStrike" spc="-1">
              <a:latin typeface="Times New Roman"/>
            </a:endParaRPr>
          </a:p>
        </p:txBody>
      </p:sp>
      <p:sp>
        <p:nvSpPr>
          <p:cNvPr id="726"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2CB5C7CF-E7AE-45AE-A488-24F00ABB614D}" type="slidenum">
              <a:rPr lang="de-DE" sz="1200" b="0" strike="noStrike" spc="-1">
                <a:solidFill>
                  <a:srgbClr val="8B8B8B"/>
                </a:solidFill>
                <a:latin typeface="Arial"/>
              </a:rPr>
              <a:t>37</a:t>
            </a:fld>
            <a:endParaRPr lang="de-DE" sz="1200" b="0" strike="noStrike" spc="-1">
              <a:latin typeface="Times New Roman"/>
            </a:endParaRPr>
          </a:p>
        </p:txBody>
      </p:sp>
      <p:sp>
        <p:nvSpPr>
          <p:cNvPr id="7" name="TextShape 3">
            <a:extLst>
              <a:ext uri="{FF2B5EF4-FFF2-40B4-BE49-F238E27FC236}">
                <a16:creationId xmlns:a16="http://schemas.microsoft.com/office/drawing/2014/main" id="{13D3CDF1-B7AA-491C-8DCD-27498A0E06F9}"/>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6135010A-05DE-4AE3-87B6-19681A91A99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91A5027-8EDC-4159-B28E-63F4E1FD7C38}"/>
              </a:ext>
            </a:extLst>
          </p:cNvPr>
          <p:cNvSpPr>
            <a:spLocks noGrp="1"/>
          </p:cNvSpPr>
          <p:nvPr>
            <p:ph type="dt" idx="10"/>
          </p:nvPr>
        </p:nvSpPr>
        <p:spPr/>
        <p:txBody>
          <a:bodyPr/>
          <a:lstStyle/>
          <a:p>
            <a:pPr>
              <a:lnSpc>
                <a:spcPct val="100000"/>
              </a:lnSpc>
            </a:pPr>
            <a:fld id="{51A2D32A-A0B1-48C9-89FE-2A55ADCF5A0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D453F7FD-743A-4D54-A86A-5FA96ED8EAC2}"/>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37</a:t>
            </a:fld>
            <a:endParaRPr lang="de-DE" sz="1200" b="0" strike="noStrike" spc="-1">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38</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38</a:t>
            </a:fld>
            <a:endParaRPr lang="de-DE" sz="1200" b="0" strike="noStrike" spc="-1">
              <a:latin typeface="Times New Roman"/>
            </a:endParaRPr>
          </a:p>
        </p:txBody>
      </p:sp>
      <p:sp>
        <p:nvSpPr>
          <p:cNvPr id="10" name="TextShape 1">
            <a:extLst>
              <a:ext uri="{FF2B5EF4-FFF2-40B4-BE49-F238E27FC236}">
                <a16:creationId xmlns:a16="http://schemas.microsoft.com/office/drawing/2014/main" id="{C5F54DDE-B5C9-487C-8543-A8ADBADA3EB8}"/>
              </a:ext>
            </a:extLst>
          </p:cNvPr>
          <p:cNvSpPr txBox="1"/>
          <p:nvPr/>
        </p:nvSpPr>
        <p:spPr>
          <a:xfrm>
            <a:off x="551340" y="3838680"/>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a:p>
            <a:pPr marL="642960" lvl="1" indent="-285480">
              <a:lnSpc>
                <a:spcPts val="2401"/>
              </a:lnSpc>
              <a:spcBef>
                <a:spcPts val="201"/>
              </a:spcBef>
              <a:buClr>
                <a:srgbClr val="000000"/>
              </a:buClr>
              <a:buFont typeface="Symbol"/>
              <a:buChar char="-"/>
            </a:pPr>
            <a:r>
              <a:rPr lang="de-DE" sz="1600" spc="-1" dirty="0">
                <a:solidFill>
                  <a:srgbClr val="000000"/>
                </a:solidFill>
              </a:rPr>
              <a:t>Rolle des Projektbeirates und Modalitäten der Zusammenarbeit</a:t>
            </a:r>
          </a:p>
          <a:p>
            <a:pPr marL="642960" lvl="1" indent="-285480">
              <a:lnSpc>
                <a:spcPts val="2401"/>
              </a:lnSpc>
              <a:spcBef>
                <a:spcPts val="201"/>
              </a:spcBef>
              <a:buClr>
                <a:srgbClr val="000000"/>
              </a:buClr>
              <a:buFont typeface="Symbol"/>
              <a:buChar char="-"/>
            </a:pPr>
            <a:r>
              <a:rPr lang="de-DE" sz="1600" spc="-1" dirty="0">
                <a:solidFill>
                  <a:srgbClr val="000000"/>
                </a:solidFill>
              </a:rPr>
              <a:t>Abschlussdiskussion</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5857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80764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Calibri" panose="020F0502020204030204" pitchFamily="34" charset="0"/>
                <a:cs typeface="Calibri" panose="020F0502020204030204" pitchFamily="34" charset="0"/>
              </a:rPr>
              <a:t>Aufgabe des Projektbeirates: </a:t>
            </a:r>
          </a:p>
          <a:p>
            <a:r>
              <a:rPr lang="de-DE" sz="2000" b="0" i="0" u="none" strike="noStrike" dirty="0">
                <a:solidFill>
                  <a:srgbClr val="000000"/>
                </a:solidFill>
                <a:effectLst/>
                <a:latin typeface="Calibri" panose="020F0502020204030204" pitchFamily="34" charset="0"/>
                <a:cs typeface="Calibri" panose="020F0502020204030204" pitchFamily="34" charset="0"/>
              </a:rPr>
              <a:t>Sicherstellung der Bedarfsgerechtigkeit der durchgeführten Entwicklungs- und Transfermaßnahmen im </a:t>
            </a:r>
            <a:r>
              <a:rPr lang="de-DE" sz="2000" b="1" i="0" u="none" strike="noStrike" dirty="0">
                <a:solidFill>
                  <a:srgbClr val="000000"/>
                </a:solidFill>
                <a:effectLst/>
                <a:latin typeface="Calibri" panose="020F0502020204030204" pitchFamily="34" charset="0"/>
                <a:cs typeface="Calibri" panose="020F0502020204030204" pitchFamily="34" charset="0"/>
              </a:rPr>
              <a:t>Projektlenkungskreis</a:t>
            </a:r>
          </a:p>
          <a:p>
            <a:endParaRPr lang="de-DE" sz="2000" b="1" i="0" u="none" strike="noStrike"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000" b="0" i="0" u="none" strike="noStrike" dirty="0">
                <a:solidFill>
                  <a:srgbClr val="000000"/>
                </a:solidFill>
                <a:effectLst/>
                <a:latin typeface="Calibri" panose="020F0502020204030204" pitchFamily="34" charset="0"/>
                <a:cs typeface="Calibri" panose="020F0502020204030204" pitchFamily="34" charset="0"/>
              </a:rPr>
              <a:t>Erfassung des Entwicklungs- und Transferbedarfs in Zusammenarbeit mit den Projektbearbeitern</a:t>
            </a:r>
          </a:p>
          <a:p>
            <a:pPr marL="285750" indent="-285750">
              <a:buFont typeface="Arial" panose="020B0604020202020204" pitchFamily="34" charset="0"/>
              <a:buChar char="•"/>
            </a:pPr>
            <a:r>
              <a:rPr lang="de-DE" sz="2000" dirty="0">
                <a:solidFill>
                  <a:srgbClr val="000000"/>
                </a:solidFill>
                <a:latin typeface="Calibri" panose="020F0502020204030204" pitchFamily="34" charset="0"/>
                <a:cs typeface="Calibri" panose="020F0502020204030204" pitchFamily="34" charset="0"/>
              </a:rPr>
              <a:t>Planung der Entwicklungs- und Transfermaßnahmen in Kooperation mit den Projektbearbeitern</a:t>
            </a:r>
          </a:p>
          <a:p>
            <a:pPr marL="285750" indent="-285750">
              <a:buFont typeface="Arial" panose="020B0604020202020204" pitchFamily="34" charset="0"/>
              <a:buChar char="•"/>
            </a:pPr>
            <a:r>
              <a:rPr lang="de-DE" sz="2000" strike="noStrike" spc="-1" dirty="0">
                <a:solidFill>
                  <a:srgbClr val="000000"/>
                </a:solidFill>
                <a:latin typeface="Calibri" panose="020F0502020204030204" pitchFamily="34" charset="0"/>
                <a:cs typeface="Calibri" panose="020F0502020204030204" pitchFamily="34" charset="0"/>
              </a:rPr>
              <a:t>Regelmäßige Rückkopplung der </a:t>
            </a:r>
            <a:r>
              <a:rPr lang="de-DE" sz="2000" spc="-1" dirty="0">
                <a:solidFill>
                  <a:srgbClr val="000000"/>
                </a:solidFill>
                <a:latin typeface="Calibri" panose="020F0502020204030204" pitchFamily="34" charset="0"/>
                <a:cs typeface="Calibri" panose="020F0502020204030204" pitchFamily="34" charset="0"/>
              </a:rPr>
              <a:t>Entwicklungs- und Transfertätigkeiten</a:t>
            </a:r>
          </a:p>
          <a:p>
            <a:pPr marL="285750" indent="-285750">
              <a:buFont typeface="Arial" panose="020B0604020202020204" pitchFamily="34" charset="0"/>
              <a:buChar char="•"/>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r>
              <a:rPr lang="de-DE" sz="2000" spc="-1" dirty="0">
                <a:solidFill>
                  <a:srgbClr val="000000"/>
                </a:solidFill>
                <a:latin typeface="Calibri" panose="020F0502020204030204" pitchFamily="34" charset="0"/>
                <a:cs typeface="Calibri" panose="020F0502020204030204" pitchFamily="34" charset="0"/>
              </a:rPr>
              <a:t>Die entwickelten Technologien und Transfermaßnahmen müssen aus Sicht der Unternehmen wertvoll sein!</a:t>
            </a:r>
          </a:p>
          <a:p>
            <a:pPr marL="285750" indent="-285750">
              <a:buFont typeface="Wingdings" panose="05000000000000000000" pitchFamily="2" charset="2"/>
              <a:buChar char="à"/>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endParaRPr lang="de-DE" sz="2000"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endParaRPr lang="de-DE" sz="2000" strike="noStrike" spc="-1" dirty="0">
              <a:solidFill>
                <a:srgbClr val="000000"/>
              </a:solidFill>
              <a:latin typeface="Calibri" panose="020F0502020204030204" pitchFamily="34" charset="0"/>
              <a:cs typeface="Calibri" panose="020F0502020204030204" pitchFamily="34" charset="0"/>
            </a:endParaRPr>
          </a:p>
          <a:p>
            <a:pPr algn="ctr"/>
            <a:r>
              <a:rPr lang="de-DE" sz="2000" strike="noStrike" spc="-1" dirty="0">
                <a:solidFill>
                  <a:srgbClr val="000000"/>
                </a:solidFill>
                <a:latin typeface="Calibri" panose="020F0502020204030204" pitchFamily="34" charset="0"/>
                <a:cs typeface="Calibri" panose="020F0502020204030204" pitchFamily="34" charset="0"/>
              </a:rPr>
              <a:t>https://www.uni-kassel.de/forschung/digital-twin-of-injection-molding/</a:t>
            </a: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Organisation der Zusammenarbeit</a:t>
            </a:r>
            <a:endParaRPr lang="de-DE" sz="2800" b="0" strike="noStrike" spc="-1" dirty="0">
              <a:solidFill>
                <a:srgbClr val="000000"/>
              </a:solidFill>
              <a:latin typeface="Arial"/>
            </a:endParaRPr>
          </a:p>
        </p:txBody>
      </p:sp>
      <p:sp>
        <p:nvSpPr>
          <p:cNvPr id="729"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81B4E59D-9A3A-44BA-8BF3-BDB1F9A15A23}" type="datetime1">
              <a:rPr lang="de-DE" sz="1200" b="0" strike="noStrike" spc="-1">
                <a:solidFill>
                  <a:srgbClr val="8B8B8B"/>
                </a:solidFill>
                <a:latin typeface="Arial"/>
              </a:rPr>
              <a:t>26.01.2021</a:t>
            </a:fld>
            <a:endParaRPr lang="de-DE" sz="1200" b="0" strike="noStrike" spc="-1">
              <a:latin typeface="Times New Roman"/>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39</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72A35552-D9D3-47CC-92E5-21D3FC79C45E}"/>
              </a:ext>
            </a:extLst>
          </p:cNvPr>
          <p:cNvSpPr>
            <a:spLocks noGrp="1"/>
          </p:cNvSpPr>
          <p:nvPr>
            <p:ph type="dt" idx="10"/>
          </p:nvPr>
        </p:nvSpPr>
        <p:spPr/>
        <p:txBody>
          <a:bodyPr/>
          <a:lstStyle/>
          <a:p>
            <a:pPr>
              <a:lnSpc>
                <a:spcPct val="100000"/>
              </a:lnSpc>
            </a:pPr>
            <a:fld id="{7BF045E4-9CE5-48D7-8006-9A78B7BE68F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39</a:t>
            </a:fld>
            <a:endParaRPr lang="de-DE"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4</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a:t>
            </a:fld>
            <a:endParaRPr lang="de-DE" sz="1200" b="0" strike="noStrike" spc="-1">
              <a:latin typeface="Times New Roman"/>
            </a:endParaRPr>
          </a:p>
        </p:txBody>
      </p:sp>
      <p:sp>
        <p:nvSpPr>
          <p:cNvPr id="10" name="TextShape 1">
            <a:extLst>
              <a:ext uri="{FF2B5EF4-FFF2-40B4-BE49-F238E27FC236}">
                <a16:creationId xmlns:a16="http://schemas.microsoft.com/office/drawing/2014/main" id="{AD37A61E-8E49-4398-9065-E649C6E87FDC}"/>
              </a:ext>
            </a:extLst>
          </p:cNvPr>
          <p:cNvSpPr txBox="1"/>
          <p:nvPr/>
        </p:nvSpPr>
        <p:spPr>
          <a:xfrm>
            <a:off x="551340" y="1385693"/>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Motivation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Projektstruktur</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Überblick über Entwicklungs- und Transfermaßnahmen</a:t>
            </a:r>
            <a:endParaRPr lang="de-DE" sz="1800" b="0" strike="noStrike" spc="-1" dirty="0">
              <a:solidFill>
                <a:srgbClr val="000000"/>
              </a:solidFill>
              <a:latin typeface="Arial"/>
            </a:endParaRPr>
          </a:p>
          <a:p>
            <a:pPr marL="343080" indent="-159840">
              <a:lnSpc>
                <a:spcPct val="150000"/>
              </a:lnSpc>
              <a:buClr>
                <a:srgbClr val="000000"/>
              </a:buClr>
              <a:buFont typeface="Arial"/>
              <a:buChar char="•"/>
            </a:pPr>
            <a:endParaRPr lang="de-DE" sz="1800" b="1" strike="noStrike" spc="-1" dirty="0">
              <a:solidFill>
                <a:srgbClr val="000000"/>
              </a:solidFill>
              <a:latin typeface="Arial"/>
            </a:endParaRPr>
          </a:p>
        </p:txBody>
      </p:sp>
    </p:spTree>
    <p:extLst>
      <p:ext uri="{BB962C8B-B14F-4D97-AF65-F5344CB8AC3E}">
        <p14:creationId xmlns:p14="http://schemas.microsoft.com/office/powerpoint/2010/main" val="28752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999760" cy="5471640"/>
          </a:xfrm>
          <a:prstGeom prst="rect">
            <a:avLst/>
          </a:prstGeom>
          <a:noFill/>
          <a:ln>
            <a:noFill/>
          </a:ln>
        </p:spPr>
        <p:txBody>
          <a:bodyPr lIns="108000" tIns="72000" rIns="108000" bIns="72000">
            <a:noAutofit/>
          </a:bodyPr>
          <a:lstStyle/>
          <a:p>
            <a:r>
              <a:rPr lang="de-DE" sz="2000" b="1" spc="-1" dirty="0">
                <a:solidFill>
                  <a:srgbClr val="000000"/>
                </a:solidFill>
                <a:latin typeface="Calibri" panose="020F0502020204030204" pitchFamily="34" charset="0"/>
                <a:cs typeface="Calibri" panose="020F0502020204030204" pitchFamily="34" charset="0"/>
              </a:rPr>
              <a:t>Zusammenkommen des Projektlenkungskreises </a:t>
            </a:r>
            <a:r>
              <a:rPr lang="de-DE" sz="2000" spc="-1" dirty="0">
                <a:solidFill>
                  <a:srgbClr val="000000"/>
                </a:solidFill>
                <a:latin typeface="Calibri" panose="020F0502020204030204" pitchFamily="34" charset="0"/>
                <a:cs typeface="Calibri" panose="020F0502020204030204" pitchFamily="34" charset="0"/>
              </a:rPr>
              <a:t>(Vorschlag)</a:t>
            </a:r>
          </a:p>
          <a:p>
            <a:pPr marL="285750" indent="-285750">
              <a:buFont typeface="Arial" panose="020B0604020202020204" pitchFamily="34" charset="0"/>
              <a:buChar char="•"/>
            </a:pPr>
            <a:r>
              <a:rPr lang="de-DE" sz="2000" spc="-1" dirty="0">
                <a:solidFill>
                  <a:srgbClr val="000000"/>
                </a:solidFill>
                <a:latin typeface="Calibri" panose="020F0502020204030204" pitchFamily="34" charset="0"/>
                <a:cs typeface="Calibri" panose="020F0502020204030204" pitchFamily="34" charset="0"/>
              </a:rPr>
              <a:t>Beginn jedes Arbeitspaketes zur Ausarbeitung und Verabschiedung der Entwicklungs- und Transfermaßnahmen</a:t>
            </a:r>
          </a:p>
          <a:p>
            <a:pPr marL="285750" indent="-285750">
              <a:buFont typeface="Arial" panose="020B0604020202020204" pitchFamily="34" charset="0"/>
              <a:buChar char="•"/>
            </a:pPr>
            <a:r>
              <a:rPr lang="de-DE" sz="2000" spc="-1" dirty="0">
                <a:solidFill>
                  <a:srgbClr val="000000"/>
                </a:solidFill>
                <a:latin typeface="Calibri" panose="020F0502020204030204" pitchFamily="34" charset="0"/>
                <a:cs typeface="Calibri" panose="020F0502020204030204" pitchFamily="34" charset="0"/>
              </a:rPr>
              <a:t>Am Ende jedes Arbeitspaketes zur Maßnahmenkontrolle</a:t>
            </a: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b="1" spc="-1" dirty="0">
              <a:solidFill>
                <a:srgbClr val="000000"/>
              </a:solidFill>
              <a:latin typeface="Calibri" panose="020F0502020204030204" pitchFamily="34" charset="0"/>
              <a:cs typeface="Calibri" panose="020F0502020204030204" pitchFamily="34" charset="0"/>
            </a:endParaRP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Organisation der Zusammenarbeit</a:t>
            </a:r>
            <a:endParaRPr lang="de-DE" sz="2800" b="0" strike="noStrike" spc="-1" dirty="0">
              <a:solidFill>
                <a:srgbClr val="000000"/>
              </a:solidFill>
              <a:latin typeface="Arial"/>
            </a:endParaRPr>
          </a:p>
        </p:txBody>
      </p:sp>
      <p:sp>
        <p:nvSpPr>
          <p:cNvPr id="729"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81B4E59D-9A3A-44BA-8BF3-BDB1F9A15A23}" type="datetime1">
              <a:rPr lang="de-DE" sz="1200" b="0" strike="noStrike" spc="-1">
                <a:solidFill>
                  <a:srgbClr val="8B8B8B"/>
                </a:solidFill>
                <a:latin typeface="Arial"/>
              </a:rPr>
              <a:t>26.01.2021</a:t>
            </a:fld>
            <a:endParaRPr lang="de-DE" sz="1200" b="0" strike="noStrike" spc="-1">
              <a:latin typeface="Times New Roman"/>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40</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72A35552-D9D3-47CC-92E5-21D3FC79C45E}"/>
              </a:ext>
            </a:extLst>
          </p:cNvPr>
          <p:cNvSpPr>
            <a:spLocks noGrp="1"/>
          </p:cNvSpPr>
          <p:nvPr>
            <p:ph type="dt" idx="10"/>
          </p:nvPr>
        </p:nvSpPr>
        <p:spPr/>
        <p:txBody>
          <a:bodyPr/>
          <a:lstStyle/>
          <a:p>
            <a:pPr>
              <a:lnSpc>
                <a:spcPct val="100000"/>
              </a:lnSpc>
            </a:pPr>
            <a:fld id="{7BF045E4-9CE5-48D7-8006-9A78B7BE68F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40</a:t>
            </a:fld>
            <a:endParaRPr lang="de-DE" sz="1200" b="0" strike="noStrike" spc="-1">
              <a:latin typeface="Times New Roman"/>
            </a:endParaRPr>
          </a:p>
        </p:txBody>
      </p:sp>
      <p:sp>
        <p:nvSpPr>
          <p:cNvPr id="9" name="Textfeld 8">
            <a:extLst>
              <a:ext uri="{FF2B5EF4-FFF2-40B4-BE49-F238E27FC236}">
                <a16:creationId xmlns:a16="http://schemas.microsoft.com/office/drawing/2014/main" id="{F18BFC27-E15F-46FA-8CD3-7A401209EA1E}"/>
              </a:ext>
            </a:extLst>
          </p:cNvPr>
          <p:cNvSpPr txBox="1"/>
          <p:nvPr/>
        </p:nvSpPr>
        <p:spPr>
          <a:xfrm>
            <a:off x="279870" y="4242630"/>
            <a:ext cx="11912130" cy="2031325"/>
          </a:xfrm>
          <a:prstGeom prst="rect">
            <a:avLst/>
          </a:prstGeom>
          <a:noFill/>
        </p:spPr>
        <p:txBody>
          <a:bodyPr wrap="square" rtlCol="0">
            <a:spAutoFit/>
          </a:bodyPr>
          <a:lstStyle/>
          <a:p>
            <a:pPr marL="342900" indent="-342900">
              <a:buFont typeface="+mj-lt"/>
              <a:buAutoNum type="arabicPeriod"/>
              <a:tabLst>
                <a:tab pos="361950" algn="l"/>
              </a:tabLst>
            </a:pPr>
            <a:r>
              <a:rPr lang="de-DE" dirty="0"/>
              <a:t>Kick-Off</a:t>
            </a:r>
          </a:p>
          <a:p>
            <a:pPr marL="342900" indent="-342900">
              <a:buFont typeface="+mj-lt"/>
              <a:buAutoNum type="arabicPeriod"/>
              <a:tabLst>
                <a:tab pos="361950" algn="l"/>
              </a:tabLst>
            </a:pPr>
            <a:r>
              <a:rPr lang="de-DE" dirty="0"/>
              <a:t>Ausarbeitung Transfermaßnahmen Qualitätsmesszelle &amp; Datenaufzeichnung</a:t>
            </a:r>
          </a:p>
          <a:p>
            <a:pPr marL="342900" indent="-342900">
              <a:buFont typeface="+mj-lt"/>
              <a:buAutoNum type="arabicPeriod"/>
              <a:tabLst>
                <a:tab pos="361950" algn="l"/>
              </a:tabLst>
            </a:pPr>
            <a:r>
              <a:rPr lang="de-DE" dirty="0"/>
              <a:t>Präsentation der </a:t>
            </a:r>
            <a:r>
              <a:rPr lang="de-DE" dirty="0" err="1"/>
              <a:t>Demonstratoranlage</a:t>
            </a:r>
            <a:r>
              <a:rPr lang="de-DE" dirty="0"/>
              <a:t> &amp; Ausarbeitung Transfermaßnahmen Modellbildung</a:t>
            </a:r>
          </a:p>
          <a:p>
            <a:pPr marL="342900" indent="-342900">
              <a:buFont typeface="+mj-lt"/>
              <a:buAutoNum type="arabicPeriod"/>
              <a:tabLst>
                <a:tab pos="361950" algn="l"/>
              </a:tabLst>
            </a:pPr>
            <a:r>
              <a:rPr lang="de-DE" dirty="0"/>
              <a:t>Rückkopplung Entwicklungstätigkeiten Modellbildung &amp; Planung Entwicklungsmaßnahmen Prozessoptimierung</a:t>
            </a:r>
          </a:p>
          <a:p>
            <a:pPr marL="342900" indent="-342900">
              <a:buFont typeface="+mj-lt"/>
              <a:buAutoNum type="arabicPeriod"/>
              <a:tabLst>
                <a:tab pos="361950" algn="l"/>
              </a:tabLst>
            </a:pPr>
            <a:r>
              <a:rPr lang="de-DE" dirty="0"/>
              <a:t>Rückkopplung Transfermaßnahmen Modellbildung &amp; Planung Transfermaßnahmen Prozessoptimierung</a:t>
            </a:r>
          </a:p>
          <a:p>
            <a:pPr marL="342900" indent="-342900">
              <a:buFont typeface="+mj-lt"/>
              <a:buAutoNum type="arabicPeriod"/>
              <a:tabLst>
                <a:tab pos="361950" algn="l"/>
              </a:tabLst>
            </a:pPr>
            <a:r>
              <a:rPr lang="de-DE" dirty="0"/>
              <a:t>Präsentation der entwickelten Software (ggf.  Demonstration an </a:t>
            </a:r>
            <a:r>
              <a:rPr lang="de-DE" dirty="0" err="1"/>
              <a:t>Demonstratoranlage</a:t>
            </a:r>
            <a:r>
              <a:rPr lang="de-DE" dirty="0"/>
              <a:t>)</a:t>
            </a:r>
          </a:p>
          <a:p>
            <a:pPr marL="342900" indent="-342900">
              <a:buFont typeface="+mj-lt"/>
              <a:buAutoNum type="arabicPeriod"/>
              <a:tabLst>
                <a:tab pos="361950" algn="l"/>
              </a:tabLst>
            </a:pPr>
            <a:r>
              <a:rPr lang="de-DE" dirty="0"/>
              <a:t>Abschlusstreffen</a:t>
            </a:r>
          </a:p>
        </p:txBody>
      </p:sp>
      <p:grpSp>
        <p:nvGrpSpPr>
          <p:cNvPr id="20" name="Gruppieren 19">
            <a:extLst>
              <a:ext uri="{FF2B5EF4-FFF2-40B4-BE49-F238E27FC236}">
                <a16:creationId xmlns:a16="http://schemas.microsoft.com/office/drawing/2014/main" id="{A8BC3F5F-FB5C-4B3A-86EB-5E3922F2BB0A}"/>
              </a:ext>
            </a:extLst>
          </p:cNvPr>
          <p:cNvGrpSpPr/>
          <p:nvPr/>
        </p:nvGrpSpPr>
        <p:grpSpPr>
          <a:xfrm>
            <a:off x="718020" y="2092215"/>
            <a:ext cx="9777661" cy="2192206"/>
            <a:chOff x="718020" y="2358915"/>
            <a:chExt cx="9777661" cy="2192206"/>
          </a:xfrm>
        </p:grpSpPr>
        <p:grpSp>
          <p:nvGrpSpPr>
            <p:cNvPr id="8" name="Gruppieren 7">
              <a:extLst>
                <a:ext uri="{FF2B5EF4-FFF2-40B4-BE49-F238E27FC236}">
                  <a16:creationId xmlns:a16="http://schemas.microsoft.com/office/drawing/2014/main" id="{E44207F3-7145-4CDA-B5B8-0ECA999B6069}"/>
                </a:ext>
              </a:extLst>
            </p:cNvPr>
            <p:cNvGrpSpPr/>
            <p:nvPr/>
          </p:nvGrpSpPr>
          <p:grpSpPr>
            <a:xfrm>
              <a:off x="718020" y="2358915"/>
              <a:ext cx="9777661" cy="2192206"/>
              <a:chOff x="718020" y="2473215"/>
              <a:chExt cx="9777661" cy="2192206"/>
            </a:xfrm>
          </p:grpSpPr>
          <p:grpSp>
            <p:nvGrpSpPr>
              <p:cNvPr id="5" name="Gruppieren 4">
                <a:extLst>
                  <a:ext uri="{FF2B5EF4-FFF2-40B4-BE49-F238E27FC236}">
                    <a16:creationId xmlns:a16="http://schemas.microsoft.com/office/drawing/2014/main" id="{A322FE22-38B6-423D-AAC6-9C49A29066D3}"/>
                  </a:ext>
                </a:extLst>
              </p:cNvPr>
              <p:cNvGrpSpPr/>
              <p:nvPr/>
            </p:nvGrpSpPr>
            <p:grpSpPr>
              <a:xfrm>
                <a:off x="718020" y="2473215"/>
                <a:ext cx="9777661" cy="1909815"/>
                <a:chOff x="1175220" y="828735"/>
                <a:chExt cx="9777661" cy="1909815"/>
              </a:xfrm>
            </p:grpSpPr>
            <p:grpSp>
              <p:nvGrpSpPr>
                <p:cNvPr id="10" name="Group 7">
                  <a:extLst>
                    <a:ext uri="{FF2B5EF4-FFF2-40B4-BE49-F238E27FC236}">
                      <a16:creationId xmlns:a16="http://schemas.microsoft.com/office/drawing/2014/main" id="{E2F7CA3C-7A72-438F-BFA6-FE2C7B2B3792}"/>
                    </a:ext>
                  </a:extLst>
                </p:cNvPr>
                <p:cNvGrpSpPr/>
                <p:nvPr/>
              </p:nvGrpSpPr>
              <p:grpSpPr>
                <a:xfrm>
                  <a:off x="1175220" y="828735"/>
                  <a:ext cx="9777661" cy="1909815"/>
                  <a:chOff x="604980" y="3914835"/>
                  <a:chExt cx="9777661" cy="1909815"/>
                </a:xfrm>
              </p:grpSpPr>
              <p:sp>
                <p:nvSpPr>
                  <p:cNvPr id="11" name="CustomShape 8">
                    <a:extLst>
                      <a:ext uri="{FF2B5EF4-FFF2-40B4-BE49-F238E27FC236}">
                        <a16:creationId xmlns:a16="http://schemas.microsoft.com/office/drawing/2014/main" id="{585430CF-8B64-4221-9329-D1C407C80CD3}"/>
                      </a:ext>
                    </a:extLst>
                  </p:cNvPr>
                  <p:cNvSpPr/>
                  <p:nvPr/>
                </p:nvSpPr>
                <p:spPr>
                  <a:xfrm>
                    <a:off x="7188361" y="3933210"/>
                    <a:ext cx="3194280" cy="1891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de-DE" sz="1400" b="0" strike="noStrike" spc="-1" dirty="0">
                        <a:solidFill>
                          <a:srgbClr val="000000"/>
                        </a:solidFill>
                        <a:latin typeface="Calibri"/>
                      </a:rPr>
                      <a:t>AP0: Projektlenkungskreis</a:t>
                    </a:r>
                  </a:p>
                  <a:p>
                    <a:pPr>
                      <a:lnSpc>
                        <a:spcPct val="100000"/>
                      </a:lnSpc>
                      <a:tabLst>
                        <a:tab pos="0" algn="l"/>
                      </a:tabLst>
                    </a:pPr>
                    <a:r>
                      <a:rPr lang="de-DE" sz="1400" b="0" strike="noStrike" spc="-1" dirty="0">
                        <a:solidFill>
                          <a:srgbClr val="000000"/>
                        </a:solidFill>
                        <a:latin typeface="Calibri"/>
                      </a:rPr>
                      <a:t>AP1: Aufbau der Qualitätsmesszelle</a:t>
                    </a:r>
                    <a:br>
                      <a:rPr dirty="0"/>
                    </a:br>
                    <a:r>
                      <a:rPr lang="de-DE" sz="1400" b="0" strike="noStrike" spc="-1" dirty="0">
                        <a:solidFill>
                          <a:srgbClr val="000000"/>
                        </a:solidFill>
                        <a:latin typeface="Calibri"/>
                      </a:rPr>
                      <a:t>AP2: Datenaufzeichnung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AP3: Modellbildung Digitaler Zwilling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AP4: Prozessoptimierung</a:t>
                    </a:r>
                    <a:endParaRPr lang="de-DE" sz="1400" b="0" strike="noStrike" spc="-1" dirty="0">
                      <a:latin typeface="Arial"/>
                    </a:endParaRPr>
                  </a:p>
                  <a:p>
                    <a:pPr>
                      <a:tabLst>
                        <a:tab pos="0" algn="l"/>
                      </a:tabLst>
                    </a:pPr>
                    <a:r>
                      <a:rPr lang="de-DE" sz="1400" b="0" strike="noStrike" spc="-1" dirty="0">
                        <a:solidFill>
                          <a:srgbClr val="000000"/>
                        </a:solidFill>
                        <a:latin typeface="Calibri"/>
                      </a:rPr>
                      <a:t>AP5: Verbreitung der Projektergebnisse</a:t>
                    </a:r>
                    <a:endParaRPr lang="de-DE" sz="1400" b="0" strike="noStrike" spc="-1" dirty="0">
                      <a:latin typeface="Arial"/>
                    </a:endParaRPr>
                  </a:p>
                  <a:p>
                    <a:pPr>
                      <a:lnSpc>
                        <a:spcPct val="100000"/>
                      </a:lnSpc>
                      <a:tabLst>
                        <a:tab pos="0" algn="l"/>
                      </a:tabLst>
                    </a:pP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MS1: </a:t>
                    </a:r>
                    <a:r>
                      <a:rPr lang="de-DE" sz="1400" b="0" strike="noStrike" spc="-1" dirty="0" err="1">
                        <a:solidFill>
                          <a:srgbClr val="000000"/>
                        </a:solidFill>
                        <a:latin typeface="Calibri"/>
                      </a:rPr>
                      <a:t>Demonstratoranlage</a:t>
                    </a:r>
                    <a:r>
                      <a:rPr lang="de-DE" sz="1400" b="0" strike="noStrike" spc="-1" dirty="0">
                        <a:solidFill>
                          <a:srgbClr val="000000"/>
                        </a:solidFill>
                        <a:latin typeface="Calibri"/>
                      </a:rPr>
                      <a:t> aufgebaut</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MS2: Softwareentwicklung abgeschlossen</a:t>
                    </a:r>
                    <a:endParaRPr lang="de-DE" sz="1400" b="0" strike="noStrike" spc="-1" dirty="0">
                      <a:latin typeface="Arial"/>
                    </a:endParaRPr>
                  </a:p>
                </p:txBody>
              </p:sp>
              <p:grpSp>
                <p:nvGrpSpPr>
                  <p:cNvPr id="12" name="Group 9">
                    <a:extLst>
                      <a:ext uri="{FF2B5EF4-FFF2-40B4-BE49-F238E27FC236}">
                        <a16:creationId xmlns:a16="http://schemas.microsoft.com/office/drawing/2014/main" id="{0296E2DE-0644-419A-A142-996A617F1FAD}"/>
                      </a:ext>
                    </a:extLst>
                  </p:cNvPr>
                  <p:cNvGrpSpPr/>
                  <p:nvPr/>
                </p:nvGrpSpPr>
                <p:grpSpPr>
                  <a:xfrm>
                    <a:off x="604980" y="3914835"/>
                    <a:ext cx="6272100" cy="1866045"/>
                    <a:chOff x="604980" y="3914835"/>
                    <a:chExt cx="6272100" cy="1866045"/>
                  </a:xfrm>
                </p:grpSpPr>
                <p:pic>
                  <p:nvPicPr>
                    <p:cNvPr id="13" name="Grafik 14">
                      <a:extLst>
                        <a:ext uri="{FF2B5EF4-FFF2-40B4-BE49-F238E27FC236}">
                          <a16:creationId xmlns:a16="http://schemas.microsoft.com/office/drawing/2014/main" id="{55519999-0840-46E0-B37E-775D7C5ED33A}"/>
                        </a:ext>
                      </a:extLst>
                    </p:cNvPr>
                    <p:cNvPicPr/>
                    <p:nvPr/>
                  </p:nvPicPr>
                  <p:blipFill>
                    <a:blip r:embed="rId2"/>
                    <a:stretch/>
                  </p:blipFill>
                  <p:spPr>
                    <a:xfrm>
                      <a:off x="662760" y="4212720"/>
                      <a:ext cx="6214320" cy="1568160"/>
                    </a:xfrm>
                    <a:prstGeom prst="rect">
                      <a:avLst/>
                    </a:prstGeom>
                    <a:ln>
                      <a:noFill/>
                    </a:ln>
                  </p:spPr>
                </p:pic>
                <p:pic>
                  <p:nvPicPr>
                    <p:cNvPr id="14" name="Grafik 17">
                      <a:extLst>
                        <a:ext uri="{FF2B5EF4-FFF2-40B4-BE49-F238E27FC236}">
                          <a16:creationId xmlns:a16="http://schemas.microsoft.com/office/drawing/2014/main" id="{574AADEA-DECD-4F02-981E-55A6CEF1A3F9}"/>
                        </a:ext>
                      </a:extLst>
                    </p:cNvPr>
                    <p:cNvPicPr/>
                    <p:nvPr/>
                  </p:nvPicPr>
                  <p:blipFill>
                    <a:blip r:embed="rId3"/>
                    <a:stretch/>
                  </p:blipFill>
                  <p:spPr>
                    <a:xfrm>
                      <a:off x="604980" y="3914835"/>
                      <a:ext cx="6214320" cy="217440"/>
                    </a:xfrm>
                    <a:prstGeom prst="rect">
                      <a:avLst/>
                    </a:prstGeom>
                    <a:ln>
                      <a:noFill/>
                    </a:ln>
                  </p:spPr>
                </p:pic>
              </p:grpSp>
            </p:grpSp>
            <p:cxnSp>
              <p:nvCxnSpPr>
                <p:cNvPr id="15" name="Gerader Verbinder 14">
                  <a:extLst>
                    <a:ext uri="{FF2B5EF4-FFF2-40B4-BE49-F238E27FC236}">
                      <a16:creationId xmlns:a16="http://schemas.microsoft.com/office/drawing/2014/main" id="{8ADA70C1-2762-4E1C-BBF4-CC97111E823D}"/>
                    </a:ext>
                  </a:extLst>
                </p:cNvPr>
                <p:cNvCxnSpPr/>
                <p:nvPr/>
              </p:nvCxnSpPr>
              <p:spPr>
                <a:xfrm>
                  <a:off x="349567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5D7B4A1-69B6-4631-AD43-78358F8FE81A}"/>
                    </a:ext>
                  </a:extLst>
                </p:cNvPr>
                <p:cNvCxnSpPr/>
                <p:nvPr/>
              </p:nvCxnSpPr>
              <p:spPr>
                <a:xfrm>
                  <a:off x="399097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1B0E6D4-7B12-4B93-AB6B-7C69CDF1DB7B}"/>
                    </a:ext>
                  </a:extLst>
                </p:cNvPr>
                <p:cNvCxnSpPr/>
                <p:nvPr/>
              </p:nvCxnSpPr>
              <p:spPr>
                <a:xfrm>
                  <a:off x="4495800"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D20F2F92-AFA0-4219-AD8B-A77FA5BE1927}"/>
                    </a:ext>
                  </a:extLst>
                </p:cNvPr>
                <p:cNvCxnSpPr/>
                <p:nvPr/>
              </p:nvCxnSpPr>
              <p:spPr>
                <a:xfrm>
                  <a:off x="5000625" y="1486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1819131-51F0-4ABB-82B3-5876293B7A0C}"/>
                    </a:ext>
                  </a:extLst>
                </p:cNvPr>
                <p:cNvCxnSpPr/>
                <p:nvPr/>
              </p:nvCxnSpPr>
              <p:spPr>
                <a:xfrm>
                  <a:off x="583882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feld 5">
                <a:extLst>
                  <a:ext uri="{FF2B5EF4-FFF2-40B4-BE49-F238E27FC236}">
                    <a16:creationId xmlns:a16="http://schemas.microsoft.com/office/drawing/2014/main" id="{68616E30-7962-4F3C-9856-CC264150769C}"/>
                  </a:ext>
                </a:extLst>
              </p:cNvPr>
              <p:cNvSpPr txBox="1"/>
              <p:nvPr/>
            </p:nvSpPr>
            <p:spPr>
              <a:xfrm>
                <a:off x="2905125" y="4296089"/>
                <a:ext cx="266700" cy="369332"/>
              </a:xfrm>
              <a:prstGeom prst="rect">
                <a:avLst/>
              </a:prstGeom>
              <a:noFill/>
            </p:spPr>
            <p:txBody>
              <a:bodyPr wrap="square" rtlCol="0">
                <a:spAutoFit/>
              </a:bodyPr>
              <a:lstStyle/>
              <a:p>
                <a:r>
                  <a:rPr lang="de-DE" dirty="0">
                    <a:solidFill>
                      <a:srgbClr val="FF0000"/>
                    </a:solidFill>
                  </a:rPr>
                  <a:t>1</a:t>
                </a:r>
              </a:p>
            </p:txBody>
          </p:sp>
          <p:sp>
            <p:nvSpPr>
              <p:cNvPr id="22" name="Textfeld 21">
                <a:extLst>
                  <a:ext uri="{FF2B5EF4-FFF2-40B4-BE49-F238E27FC236}">
                    <a16:creationId xmlns:a16="http://schemas.microsoft.com/office/drawing/2014/main" id="{263C01D0-ACED-4B9C-8453-DEF380D85195}"/>
                  </a:ext>
                </a:extLst>
              </p:cNvPr>
              <p:cNvSpPr txBox="1"/>
              <p:nvPr/>
            </p:nvSpPr>
            <p:spPr>
              <a:xfrm>
                <a:off x="3386138" y="4296089"/>
                <a:ext cx="266700" cy="369332"/>
              </a:xfrm>
              <a:prstGeom prst="rect">
                <a:avLst/>
              </a:prstGeom>
              <a:noFill/>
            </p:spPr>
            <p:txBody>
              <a:bodyPr wrap="square" rtlCol="0">
                <a:spAutoFit/>
              </a:bodyPr>
              <a:lstStyle/>
              <a:p>
                <a:r>
                  <a:rPr lang="de-DE" dirty="0">
                    <a:solidFill>
                      <a:srgbClr val="FF0000"/>
                    </a:solidFill>
                  </a:rPr>
                  <a:t>2</a:t>
                </a:r>
              </a:p>
            </p:txBody>
          </p:sp>
          <p:sp>
            <p:nvSpPr>
              <p:cNvPr id="23" name="Textfeld 22">
                <a:extLst>
                  <a:ext uri="{FF2B5EF4-FFF2-40B4-BE49-F238E27FC236}">
                    <a16:creationId xmlns:a16="http://schemas.microsoft.com/office/drawing/2014/main" id="{875869FA-5B5B-4927-9C75-E174C45A29BA}"/>
                  </a:ext>
                </a:extLst>
              </p:cNvPr>
              <p:cNvSpPr txBox="1"/>
              <p:nvPr/>
            </p:nvSpPr>
            <p:spPr>
              <a:xfrm>
                <a:off x="3895725" y="4296089"/>
                <a:ext cx="266700" cy="369332"/>
              </a:xfrm>
              <a:prstGeom prst="rect">
                <a:avLst/>
              </a:prstGeom>
              <a:noFill/>
            </p:spPr>
            <p:txBody>
              <a:bodyPr wrap="square" rtlCol="0">
                <a:spAutoFit/>
              </a:bodyPr>
              <a:lstStyle/>
              <a:p>
                <a:r>
                  <a:rPr lang="de-DE" dirty="0">
                    <a:solidFill>
                      <a:srgbClr val="FF0000"/>
                    </a:solidFill>
                  </a:rPr>
                  <a:t>3</a:t>
                </a:r>
              </a:p>
            </p:txBody>
          </p:sp>
          <p:sp>
            <p:nvSpPr>
              <p:cNvPr id="24" name="Textfeld 23">
                <a:extLst>
                  <a:ext uri="{FF2B5EF4-FFF2-40B4-BE49-F238E27FC236}">
                    <a16:creationId xmlns:a16="http://schemas.microsoft.com/office/drawing/2014/main" id="{7D3E4704-9053-4F47-8542-9596446F45B3}"/>
                  </a:ext>
                </a:extLst>
              </p:cNvPr>
              <p:cNvSpPr txBox="1"/>
              <p:nvPr/>
            </p:nvSpPr>
            <p:spPr>
              <a:xfrm>
                <a:off x="4400549" y="4296089"/>
                <a:ext cx="266700" cy="369332"/>
              </a:xfrm>
              <a:prstGeom prst="rect">
                <a:avLst/>
              </a:prstGeom>
              <a:noFill/>
            </p:spPr>
            <p:txBody>
              <a:bodyPr wrap="square" rtlCol="0">
                <a:spAutoFit/>
              </a:bodyPr>
              <a:lstStyle/>
              <a:p>
                <a:r>
                  <a:rPr lang="de-DE" dirty="0">
                    <a:solidFill>
                      <a:srgbClr val="FF0000"/>
                    </a:solidFill>
                  </a:rPr>
                  <a:t>4</a:t>
                </a:r>
              </a:p>
            </p:txBody>
          </p:sp>
          <p:sp>
            <p:nvSpPr>
              <p:cNvPr id="25" name="Textfeld 24">
                <a:extLst>
                  <a:ext uri="{FF2B5EF4-FFF2-40B4-BE49-F238E27FC236}">
                    <a16:creationId xmlns:a16="http://schemas.microsoft.com/office/drawing/2014/main" id="{2EECBF49-6464-402A-82F9-EDDB2BFA87CD}"/>
                  </a:ext>
                </a:extLst>
              </p:cNvPr>
              <p:cNvSpPr txBox="1"/>
              <p:nvPr/>
            </p:nvSpPr>
            <p:spPr>
              <a:xfrm>
                <a:off x="5241377" y="4296089"/>
                <a:ext cx="266700" cy="369332"/>
              </a:xfrm>
              <a:prstGeom prst="rect">
                <a:avLst/>
              </a:prstGeom>
              <a:noFill/>
            </p:spPr>
            <p:txBody>
              <a:bodyPr wrap="square" rtlCol="0">
                <a:spAutoFit/>
              </a:bodyPr>
              <a:lstStyle/>
              <a:p>
                <a:r>
                  <a:rPr lang="de-DE" dirty="0">
                    <a:solidFill>
                      <a:srgbClr val="FF0000"/>
                    </a:solidFill>
                  </a:rPr>
                  <a:t>5</a:t>
                </a:r>
              </a:p>
            </p:txBody>
          </p:sp>
        </p:grpSp>
        <p:cxnSp>
          <p:nvCxnSpPr>
            <p:cNvPr id="28" name="Gerader Verbinder 27">
              <a:extLst>
                <a:ext uri="{FF2B5EF4-FFF2-40B4-BE49-F238E27FC236}">
                  <a16:creationId xmlns:a16="http://schemas.microsoft.com/office/drawing/2014/main" id="{44AAFE10-DB28-4F07-B9AE-C74417EA0EC2}"/>
                </a:ext>
              </a:extLst>
            </p:cNvPr>
            <p:cNvCxnSpPr/>
            <p:nvPr/>
          </p:nvCxnSpPr>
          <p:spPr>
            <a:xfrm>
              <a:off x="5886450" y="303513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E280FFB3-215A-486E-9D7E-D62F4C3EEBDB}"/>
                </a:ext>
              </a:extLst>
            </p:cNvPr>
            <p:cNvCxnSpPr/>
            <p:nvPr/>
          </p:nvCxnSpPr>
          <p:spPr>
            <a:xfrm>
              <a:off x="6884715" y="303513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46B00D2A-A0BF-45DB-9025-EFA7DBFCDEA8}"/>
                </a:ext>
              </a:extLst>
            </p:cNvPr>
            <p:cNvSpPr txBox="1"/>
            <p:nvPr/>
          </p:nvSpPr>
          <p:spPr>
            <a:xfrm>
              <a:off x="5746619" y="4181789"/>
              <a:ext cx="266700" cy="369332"/>
            </a:xfrm>
            <a:prstGeom prst="rect">
              <a:avLst/>
            </a:prstGeom>
            <a:noFill/>
          </p:spPr>
          <p:txBody>
            <a:bodyPr wrap="square" rtlCol="0">
              <a:spAutoFit/>
            </a:bodyPr>
            <a:lstStyle/>
            <a:p>
              <a:r>
                <a:rPr lang="de-DE" dirty="0">
                  <a:solidFill>
                    <a:srgbClr val="FF0000"/>
                  </a:solidFill>
                </a:rPr>
                <a:t>6</a:t>
              </a:r>
            </a:p>
          </p:txBody>
        </p:sp>
        <p:sp>
          <p:nvSpPr>
            <p:cNvPr id="31" name="Textfeld 30">
              <a:extLst>
                <a:ext uri="{FF2B5EF4-FFF2-40B4-BE49-F238E27FC236}">
                  <a16:creationId xmlns:a16="http://schemas.microsoft.com/office/drawing/2014/main" id="{6785E539-46EB-4F2F-A527-2D1047DFE004}"/>
                </a:ext>
              </a:extLst>
            </p:cNvPr>
            <p:cNvSpPr txBox="1"/>
            <p:nvPr/>
          </p:nvSpPr>
          <p:spPr>
            <a:xfrm>
              <a:off x="6755176" y="4181789"/>
              <a:ext cx="266700" cy="369332"/>
            </a:xfrm>
            <a:prstGeom prst="rect">
              <a:avLst/>
            </a:prstGeom>
            <a:noFill/>
          </p:spPr>
          <p:txBody>
            <a:bodyPr wrap="square" rtlCol="0">
              <a:spAutoFit/>
            </a:bodyPr>
            <a:lstStyle/>
            <a:p>
              <a:r>
                <a:rPr lang="de-DE" dirty="0">
                  <a:solidFill>
                    <a:srgbClr val="FF0000"/>
                  </a:solidFill>
                </a:rPr>
                <a:t>7</a:t>
              </a:r>
            </a:p>
          </p:txBody>
        </p:sp>
      </p:grpSp>
    </p:spTree>
    <p:extLst>
      <p:ext uri="{BB962C8B-B14F-4D97-AF65-F5344CB8AC3E}">
        <p14:creationId xmlns:p14="http://schemas.microsoft.com/office/powerpoint/2010/main" val="394197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5</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17" name="Textfeld 16">
            <a:extLst>
              <a:ext uri="{FF2B5EF4-FFF2-40B4-BE49-F238E27FC236}">
                <a16:creationId xmlns:a16="http://schemas.microsoft.com/office/drawing/2014/main" id="{4AD5AB2E-985F-47C8-9732-FB1EA2FDA779}"/>
              </a:ext>
            </a:extLst>
          </p:cNvPr>
          <p:cNvSpPr txBox="1"/>
          <p:nvPr/>
        </p:nvSpPr>
        <p:spPr>
          <a:xfrm>
            <a:off x="2621633" y="3851564"/>
            <a:ext cx="7776359" cy="2031325"/>
          </a:xfrm>
          <a:prstGeom prst="rect">
            <a:avLst/>
          </a:prstGeom>
          <a:noFill/>
        </p:spPr>
        <p:txBody>
          <a:bodyPr wrap="square" rtlCol="0">
            <a:spAutoFit/>
          </a:bodyPr>
          <a:lstStyle/>
          <a:p>
            <a:pPr marL="285750" indent="-285750">
              <a:buFont typeface="Arial" panose="020B0604020202020204" pitchFamily="34" charset="0"/>
              <a:buChar char="•"/>
            </a:pPr>
            <a:r>
              <a:rPr lang="de-DE" dirty="0"/>
              <a:t>Zunehmend komplexere Bauteilgeometrien</a:t>
            </a:r>
          </a:p>
          <a:p>
            <a:pPr marL="285750" indent="-285750">
              <a:buFont typeface="Arial" panose="020B0604020202020204" pitchFamily="34" charset="0"/>
              <a:buChar char="•"/>
            </a:pPr>
            <a:r>
              <a:rPr lang="de-DE" dirty="0"/>
              <a:t>Erweiterte Einsatzgebiete mit höheren mechanischen Belastungen</a:t>
            </a:r>
          </a:p>
          <a:p>
            <a:pPr marL="285750" indent="-285750">
              <a:buFont typeface="Arial" panose="020B0604020202020204" pitchFamily="34" charset="0"/>
              <a:buChar char="•"/>
            </a:pPr>
            <a:r>
              <a:rPr lang="de-DE" dirty="0"/>
              <a:t>Steigende Variantenvielfalt</a:t>
            </a:r>
          </a:p>
          <a:p>
            <a:pPr marL="285750" indent="-285750">
              <a:buFont typeface="Arial" panose="020B0604020202020204" pitchFamily="34" charset="0"/>
              <a:buChar char="•"/>
            </a:pPr>
            <a:r>
              <a:rPr lang="de-DE" dirty="0"/>
              <a:t>Höhere Anforderungen an Nachhaltigkeit und Ressourceneffizienz</a:t>
            </a:r>
          </a:p>
          <a:p>
            <a:pPr marL="285750" indent="-285750">
              <a:buFont typeface="Arial" panose="020B0604020202020204" pitchFamily="34" charset="0"/>
              <a:buChar char="•"/>
            </a:pPr>
            <a:r>
              <a:rPr lang="de-DE" dirty="0"/>
              <a:t>Wachsender Kostendruck</a:t>
            </a:r>
          </a:p>
          <a:p>
            <a:pPr marL="285750" indent="-285750">
              <a:buFont typeface="Arial" panose="020B0604020202020204" pitchFamily="34" charset="0"/>
              <a:buChar char="•"/>
            </a:pPr>
            <a:endParaRPr lang="de-DE" dirty="0"/>
          </a:p>
          <a:p>
            <a:pPr marL="285750" indent="-285750">
              <a:buFont typeface="Wingdings" panose="05000000000000000000" pitchFamily="2" charset="2"/>
              <a:buChar char="à"/>
            </a:pPr>
            <a:r>
              <a:rPr lang="de-DE" dirty="0">
                <a:sym typeface="Wingdings" panose="05000000000000000000" pitchFamily="2" charset="2"/>
              </a:rPr>
              <a:t>Etablierte Methoden der Qualitätssicherung geraten vermehrt an ihre Grenzen</a:t>
            </a:r>
          </a:p>
        </p:txBody>
      </p:sp>
    </p:spTree>
    <p:extLst>
      <p:ext uri="{BB962C8B-B14F-4D97-AF65-F5344CB8AC3E}">
        <p14:creationId xmlns:p14="http://schemas.microsoft.com/office/powerpoint/2010/main" val="115835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6</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5" name="Gleichschenkliges Dreieck 4">
            <a:extLst>
              <a:ext uri="{FF2B5EF4-FFF2-40B4-BE49-F238E27FC236}">
                <a16:creationId xmlns:a16="http://schemas.microsoft.com/office/drawing/2014/main" id="{41470A19-DCFD-419F-B4D3-C01E21C3F92A}"/>
              </a:ext>
            </a:extLst>
          </p:cNvPr>
          <p:cNvSpPr/>
          <p:nvPr/>
        </p:nvSpPr>
        <p:spPr>
          <a:xfrm>
            <a:off x="5445167" y="3728301"/>
            <a:ext cx="2160000" cy="1692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12" name="Textfeld 11">
            <a:extLst>
              <a:ext uri="{FF2B5EF4-FFF2-40B4-BE49-F238E27FC236}">
                <a16:creationId xmlns:a16="http://schemas.microsoft.com/office/drawing/2014/main" id="{91C9E6DA-4897-41CA-8C27-CECD051515A7}"/>
              </a:ext>
            </a:extLst>
          </p:cNvPr>
          <p:cNvSpPr txBox="1"/>
          <p:nvPr/>
        </p:nvSpPr>
        <p:spPr>
          <a:xfrm>
            <a:off x="6999812" y="5359833"/>
            <a:ext cx="1818968" cy="369332"/>
          </a:xfrm>
          <a:prstGeom prst="rect">
            <a:avLst/>
          </a:prstGeom>
          <a:noFill/>
        </p:spPr>
        <p:txBody>
          <a:bodyPr wrap="square" rtlCol="0">
            <a:spAutoFit/>
          </a:bodyPr>
          <a:lstStyle/>
          <a:p>
            <a:pPr algn="ctr"/>
            <a:r>
              <a:rPr lang="de-DE" dirty="0"/>
              <a:t>Zeit</a:t>
            </a:r>
          </a:p>
        </p:txBody>
      </p:sp>
      <p:sp>
        <p:nvSpPr>
          <p:cNvPr id="13" name="Textfeld 12">
            <a:extLst>
              <a:ext uri="{FF2B5EF4-FFF2-40B4-BE49-F238E27FC236}">
                <a16:creationId xmlns:a16="http://schemas.microsoft.com/office/drawing/2014/main" id="{B6663716-03D2-42E5-B9DA-703307907B1B}"/>
              </a:ext>
            </a:extLst>
          </p:cNvPr>
          <p:cNvSpPr txBox="1"/>
          <p:nvPr/>
        </p:nvSpPr>
        <p:spPr>
          <a:xfrm>
            <a:off x="4166647" y="5359833"/>
            <a:ext cx="1818968" cy="369332"/>
          </a:xfrm>
          <a:prstGeom prst="rect">
            <a:avLst/>
          </a:prstGeom>
          <a:noFill/>
        </p:spPr>
        <p:txBody>
          <a:bodyPr wrap="square" rtlCol="0">
            <a:spAutoFit/>
          </a:bodyPr>
          <a:lstStyle/>
          <a:p>
            <a:pPr algn="ctr"/>
            <a:r>
              <a:rPr lang="de-DE" dirty="0"/>
              <a:t>Kosten</a:t>
            </a:r>
          </a:p>
        </p:txBody>
      </p:sp>
      <p:sp>
        <p:nvSpPr>
          <p:cNvPr id="9" name="Textfeld 8">
            <a:extLst>
              <a:ext uri="{FF2B5EF4-FFF2-40B4-BE49-F238E27FC236}">
                <a16:creationId xmlns:a16="http://schemas.microsoft.com/office/drawing/2014/main" id="{AF73CF93-09F9-4E46-8133-0BE02B9D7D94}"/>
              </a:ext>
            </a:extLst>
          </p:cNvPr>
          <p:cNvSpPr txBox="1"/>
          <p:nvPr/>
        </p:nvSpPr>
        <p:spPr>
          <a:xfrm>
            <a:off x="4166647" y="5751137"/>
            <a:ext cx="4925961" cy="646331"/>
          </a:xfrm>
          <a:prstGeom prst="rect">
            <a:avLst/>
          </a:prstGeom>
          <a:noFill/>
        </p:spPr>
        <p:txBody>
          <a:bodyPr wrap="square" rtlCol="0">
            <a:spAutoFit/>
          </a:bodyPr>
          <a:lstStyle/>
          <a:p>
            <a:pPr algn="ctr"/>
            <a:r>
              <a:rPr lang="de-DE" dirty="0"/>
              <a:t>kurze Zykluszeit, möglichst viele Kavitäten,</a:t>
            </a:r>
          </a:p>
          <a:p>
            <a:pPr algn="ctr"/>
            <a:r>
              <a:rPr lang="de-DE" dirty="0"/>
              <a:t>nur Stichprobenkontrolle</a:t>
            </a:r>
          </a:p>
        </p:txBody>
      </p:sp>
      <p:sp>
        <p:nvSpPr>
          <p:cNvPr id="10" name="Ellipse 9">
            <a:extLst>
              <a:ext uri="{FF2B5EF4-FFF2-40B4-BE49-F238E27FC236}">
                <a16:creationId xmlns:a16="http://schemas.microsoft.com/office/drawing/2014/main" id="{E72A89F6-F571-49BD-AA16-663A47BF673A}"/>
              </a:ext>
            </a:extLst>
          </p:cNvPr>
          <p:cNvSpPr/>
          <p:nvPr/>
        </p:nvSpPr>
        <p:spPr>
          <a:xfrm>
            <a:off x="3722367" y="5086244"/>
            <a:ext cx="5574891" cy="1425387"/>
          </a:xfrm>
          <a:prstGeom prst="ellipse">
            <a:avLst/>
          </a:prstGeom>
          <a:solidFill>
            <a:srgbClr val="C50259">
              <a:alpha val="14902"/>
            </a:srgbClr>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descr="Blitz mit einfarbiger Füllung">
            <a:extLst>
              <a:ext uri="{FF2B5EF4-FFF2-40B4-BE49-F238E27FC236}">
                <a16:creationId xmlns:a16="http://schemas.microsoft.com/office/drawing/2014/main" id="{A1012BAC-8ED1-452A-9028-E8EF23AD9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00000">
            <a:off x="6580396" y="4113156"/>
            <a:ext cx="914400" cy="914400"/>
          </a:xfrm>
          <a:prstGeom prst="rect">
            <a:avLst/>
          </a:prstGeom>
        </p:spPr>
      </p:pic>
      <p:pic>
        <p:nvPicPr>
          <p:cNvPr id="19" name="Grafik 18" descr="Blitz mit einfarbiger Füllung">
            <a:extLst>
              <a:ext uri="{FF2B5EF4-FFF2-40B4-BE49-F238E27FC236}">
                <a16:creationId xmlns:a16="http://schemas.microsoft.com/office/drawing/2014/main" id="{5553F92E-C516-49AC-8D12-860130710B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00000" flipH="1">
            <a:off x="5528453" y="4102169"/>
            <a:ext cx="914400" cy="914400"/>
          </a:xfrm>
          <a:prstGeom prst="rect">
            <a:avLst/>
          </a:prstGeom>
        </p:spPr>
      </p:pic>
      <p:sp>
        <p:nvSpPr>
          <p:cNvPr id="16" name="Textfeld 15">
            <a:extLst>
              <a:ext uri="{FF2B5EF4-FFF2-40B4-BE49-F238E27FC236}">
                <a16:creationId xmlns:a16="http://schemas.microsoft.com/office/drawing/2014/main" id="{82435E52-650D-4B4F-8552-85C15C0626AF}"/>
              </a:ext>
            </a:extLst>
          </p:cNvPr>
          <p:cNvSpPr txBox="1"/>
          <p:nvPr/>
        </p:nvSpPr>
        <p:spPr>
          <a:xfrm>
            <a:off x="7266040" y="3584134"/>
            <a:ext cx="4925960" cy="1200329"/>
          </a:xfrm>
          <a:prstGeom prst="rect">
            <a:avLst/>
          </a:prstGeom>
          <a:noFill/>
        </p:spPr>
        <p:txBody>
          <a:bodyPr wrap="square" rtlCol="0">
            <a:spAutoFit/>
          </a:bodyPr>
          <a:lstStyle/>
          <a:p>
            <a:r>
              <a:rPr lang="de-DE" dirty="0"/>
              <a:t>Lösung:	Prozesssicherheit nachweisen und über 	Prozessregelkarten überwachen</a:t>
            </a:r>
          </a:p>
          <a:p>
            <a:endParaRPr lang="de-DE" dirty="0"/>
          </a:p>
          <a:p>
            <a:r>
              <a:rPr lang="de-DE" dirty="0"/>
              <a:t>		</a:t>
            </a:r>
            <a:r>
              <a:rPr lang="de-DE" dirty="0">
                <a:solidFill>
                  <a:srgbClr val="C50259"/>
                </a:solidFill>
              </a:rPr>
              <a:t>Reicht das?</a:t>
            </a:r>
          </a:p>
        </p:txBody>
      </p:sp>
    </p:spTree>
    <p:extLst>
      <p:ext uri="{BB962C8B-B14F-4D97-AF65-F5344CB8AC3E}">
        <p14:creationId xmlns:p14="http://schemas.microsoft.com/office/powerpoint/2010/main" val="243873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P spid="13" grpId="0"/>
      <p:bldP spid="9" grpId="0"/>
      <p:bldP spid="10"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2" name="Textfeld 1">
            <a:extLst>
              <a:ext uri="{FF2B5EF4-FFF2-40B4-BE49-F238E27FC236}">
                <a16:creationId xmlns:a16="http://schemas.microsoft.com/office/drawing/2014/main" id="{F347AE9F-9238-44A6-AC88-D7A5D8384119}"/>
              </a:ext>
            </a:extLst>
          </p:cNvPr>
          <p:cNvSpPr txBox="1"/>
          <p:nvPr/>
        </p:nvSpPr>
        <p:spPr>
          <a:xfrm>
            <a:off x="5615683" y="3729523"/>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
        <p:nvSpPr>
          <p:cNvPr id="17" name="Textfeld 16">
            <a:extLst>
              <a:ext uri="{FF2B5EF4-FFF2-40B4-BE49-F238E27FC236}">
                <a16:creationId xmlns:a16="http://schemas.microsoft.com/office/drawing/2014/main" id="{50CE7BA8-4775-4C58-B71B-DD55C83A5195}"/>
              </a:ext>
            </a:extLst>
          </p:cNvPr>
          <p:cNvSpPr txBox="1"/>
          <p:nvPr/>
        </p:nvSpPr>
        <p:spPr>
          <a:xfrm>
            <a:off x="8965495" y="3708974"/>
            <a:ext cx="2301411" cy="1477328"/>
          </a:xfrm>
          <a:prstGeom prst="rect">
            <a:avLst/>
          </a:prstGeom>
          <a:noFill/>
        </p:spPr>
        <p:txBody>
          <a:bodyPr wrap="square" rtlCol="0">
            <a:spAutoFit/>
          </a:bodyPr>
          <a:lstStyle/>
          <a:p>
            <a:r>
              <a:rPr lang="de-DE" b="1" dirty="0"/>
              <a:t>Bauteilqualität</a:t>
            </a:r>
          </a:p>
          <a:p>
            <a:pPr marL="285750" indent="-285750">
              <a:buFont typeface="Arial" panose="020B0604020202020204" pitchFamily="34" charset="0"/>
              <a:buChar char="•"/>
            </a:pPr>
            <a:r>
              <a:rPr lang="de-DE" dirty="0"/>
              <a:t>Maßhaltigkeit</a:t>
            </a:r>
          </a:p>
          <a:p>
            <a:pPr marL="285750" indent="-285750">
              <a:buFont typeface="Arial" panose="020B0604020202020204" pitchFamily="34" charset="0"/>
              <a:buChar char="•"/>
            </a:pPr>
            <a:r>
              <a:rPr lang="de-DE" dirty="0"/>
              <a:t>Gewicht</a:t>
            </a:r>
          </a:p>
          <a:p>
            <a:pPr marL="285750" indent="-285750">
              <a:buFont typeface="Arial" panose="020B0604020202020204" pitchFamily="34" charset="0"/>
              <a:buChar char="•"/>
            </a:pPr>
            <a:r>
              <a:rPr lang="de-DE" dirty="0"/>
              <a:t>Fehlstellen</a:t>
            </a:r>
          </a:p>
          <a:p>
            <a:pPr marL="285750" indent="-285750">
              <a:buFont typeface="Arial" panose="020B0604020202020204" pitchFamily="34" charset="0"/>
              <a:buChar char="•"/>
            </a:pPr>
            <a:r>
              <a:rPr lang="de-DE" dirty="0"/>
              <a:t>…</a:t>
            </a:r>
          </a:p>
        </p:txBody>
      </p:sp>
      <p:sp>
        <p:nvSpPr>
          <p:cNvPr id="18" name="Textfeld 17">
            <a:extLst>
              <a:ext uri="{FF2B5EF4-FFF2-40B4-BE49-F238E27FC236}">
                <a16:creationId xmlns:a16="http://schemas.microsoft.com/office/drawing/2014/main" id="{39BCA6C7-CAA3-43BA-9D82-BDB08E3BC199}"/>
              </a:ext>
            </a:extLst>
          </p:cNvPr>
          <p:cNvSpPr txBox="1"/>
          <p:nvPr/>
        </p:nvSpPr>
        <p:spPr>
          <a:xfrm>
            <a:off x="2579234" y="3708974"/>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8" name="Grafik 7" descr="Pfeil: Gerade mit einfarbiger Füllung">
            <a:extLst>
              <a:ext uri="{FF2B5EF4-FFF2-40B4-BE49-F238E27FC236}">
                <a16:creationId xmlns:a16="http://schemas.microsoft.com/office/drawing/2014/main" id="{9C17F601-F8F2-447B-98FA-91EC416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917094" y="3963476"/>
            <a:ext cx="914400" cy="914400"/>
          </a:xfrm>
          <a:prstGeom prst="rect">
            <a:avLst/>
          </a:prstGeom>
        </p:spPr>
      </p:pic>
      <p:pic>
        <p:nvPicPr>
          <p:cNvPr id="21" name="Grafik 20" descr="Pfeil: Gerade mit einfarbiger Füllung">
            <a:extLst>
              <a:ext uri="{FF2B5EF4-FFF2-40B4-BE49-F238E27FC236}">
                <a16:creationId xmlns:a16="http://schemas.microsoft.com/office/drawing/2014/main" id="{52C57873-7583-43DC-9C70-7E191B6D09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634283" y="3963476"/>
            <a:ext cx="914400" cy="914400"/>
          </a:xfrm>
          <a:prstGeom prst="rect">
            <a:avLst/>
          </a:prstGeom>
        </p:spPr>
      </p:pic>
    </p:spTree>
    <p:extLst>
      <p:ext uri="{BB962C8B-B14F-4D97-AF65-F5344CB8AC3E}">
        <p14:creationId xmlns:p14="http://schemas.microsoft.com/office/powerpoint/2010/main" val="40305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8</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r="24903" b="15184"/>
          <a:stretch/>
        </p:blipFill>
        <p:spPr>
          <a:xfrm>
            <a:off x="192240" y="870060"/>
            <a:ext cx="8763225" cy="2259640"/>
          </a:xfrm>
          <a:prstGeom prst="rect">
            <a:avLst/>
          </a:prstGeom>
        </p:spPr>
      </p:pic>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2" name="Textfeld 1">
            <a:extLst>
              <a:ext uri="{FF2B5EF4-FFF2-40B4-BE49-F238E27FC236}">
                <a16:creationId xmlns:a16="http://schemas.microsoft.com/office/drawing/2014/main" id="{F347AE9F-9238-44A6-AC88-D7A5D8384119}"/>
              </a:ext>
            </a:extLst>
          </p:cNvPr>
          <p:cNvSpPr txBox="1"/>
          <p:nvPr/>
        </p:nvSpPr>
        <p:spPr>
          <a:xfrm>
            <a:off x="5615683" y="3729523"/>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
        <p:nvSpPr>
          <p:cNvPr id="17" name="Textfeld 16">
            <a:extLst>
              <a:ext uri="{FF2B5EF4-FFF2-40B4-BE49-F238E27FC236}">
                <a16:creationId xmlns:a16="http://schemas.microsoft.com/office/drawing/2014/main" id="{50CE7BA8-4775-4C58-B71B-DD55C83A5195}"/>
              </a:ext>
            </a:extLst>
          </p:cNvPr>
          <p:cNvSpPr txBox="1"/>
          <p:nvPr/>
        </p:nvSpPr>
        <p:spPr>
          <a:xfrm>
            <a:off x="8965495" y="3708974"/>
            <a:ext cx="2301411" cy="1477328"/>
          </a:xfrm>
          <a:prstGeom prst="rect">
            <a:avLst/>
          </a:prstGeom>
          <a:noFill/>
        </p:spPr>
        <p:txBody>
          <a:bodyPr wrap="square" rtlCol="0">
            <a:spAutoFit/>
          </a:bodyPr>
          <a:lstStyle/>
          <a:p>
            <a:r>
              <a:rPr lang="de-DE" b="1" dirty="0"/>
              <a:t>Bauteilqualität</a:t>
            </a:r>
          </a:p>
          <a:p>
            <a:pPr marL="285750" indent="-285750">
              <a:buFont typeface="Arial" panose="020B0604020202020204" pitchFamily="34" charset="0"/>
              <a:buChar char="•"/>
            </a:pPr>
            <a:r>
              <a:rPr lang="de-DE" dirty="0"/>
              <a:t>Maßhaltigkeit</a:t>
            </a:r>
          </a:p>
          <a:p>
            <a:pPr marL="285750" indent="-285750">
              <a:buFont typeface="Arial" panose="020B0604020202020204" pitchFamily="34" charset="0"/>
              <a:buChar char="•"/>
            </a:pPr>
            <a:r>
              <a:rPr lang="de-DE" dirty="0"/>
              <a:t>Gewicht</a:t>
            </a:r>
          </a:p>
          <a:p>
            <a:pPr marL="285750" indent="-285750">
              <a:buFont typeface="Arial" panose="020B0604020202020204" pitchFamily="34" charset="0"/>
              <a:buChar char="•"/>
            </a:pPr>
            <a:r>
              <a:rPr lang="de-DE" dirty="0"/>
              <a:t>Fehlstellen</a:t>
            </a:r>
          </a:p>
          <a:p>
            <a:pPr marL="285750" indent="-285750">
              <a:buFont typeface="Arial" panose="020B0604020202020204" pitchFamily="34" charset="0"/>
              <a:buChar char="•"/>
            </a:pPr>
            <a:r>
              <a:rPr lang="de-DE" dirty="0"/>
              <a:t>…</a:t>
            </a:r>
          </a:p>
        </p:txBody>
      </p:sp>
      <p:sp>
        <p:nvSpPr>
          <p:cNvPr id="18" name="Textfeld 17">
            <a:extLst>
              <a:ext uri="{FF2B5EF4-FFF2-40B4-BE49-F238E27FC236}">
                <a16:creationId xmlns:a16="http://schemas.microsoft.com/office/drawing/2014/main" id="{39BCA6C7-CAA3-43BA-9D82-BDB08E3BC199}"/>
              </a:ext>
            </a:extLst>
          </p:cNvPr>
          <p:cNvSpPr txBox="1"/>
          <p:nvPr/>
        </p:nvSpPr>
        <p:spPr>
          <a:xfrm>
            <a:off x="2579234" y="3708974"/>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8" name="Grafik 7" descr="Pfeil: Gerade mit einfarbiger Füllung">
            <a:extLst>
              <a:ext uri="{FF2B5EF4-FFF2-40B4-BE49-F238E27FC236}">
                <a16:creationId xmlns:a16="http://schemas.microsoft.com/office/drawing/2014/main" id="{9C17F601-F8F2-447B-98FA-91EC416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917094" y="3963476"/>
            <a:ext cx="914400" cy="914400"/>
          </a:xfrm>
          <a:prstGeom prst="rect">
            <a:avLst/>
          </a:prstGeom>
        </p:spPr>
      </p:pic>
      <p:pic>
        <p:nvPicPr>
          <p:cNvPr id="21" name="Grafik 20" descr="Pfeil: Gerade mit einfarbiger Füllung">
            <a:extLst>
              <a:ext uri="{FF2B5EF4-FFF2-40B4-BE49-F238E27FC236}">
                <a16:creationId xmlns:a16="http://schemas.microsoft.com/office/drawing/2014/main" id="{52C57873-7583-43DC-9C70-7E191B6D09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634283" y="3963476"/>
            <a:ext cx="914400" cy="914400"/>
          </a:xfrm>
          <a:prstGeom prst="rect">
            <a:avLst/>
          </a:prstGeom>
        </p:spPr>
      </p:pic>
      <p:sp>
        <p:nvSpPr>
          <p:cNvPr id="13" name="Textfeld 12">
            <a:extLst>
              <a:ext uri="{FF2B5EF4-FFF2-40B4-BE49-F238E27FC236}">
                <a16:creationId xmlns:a16="http://schemas.microsoft.com/office/drawing/2014/main" id="{0FC46A5A-3E91-4FEA-82DB-5F05B12CECB8}"/>
              </a:ext>
            </a:extLst>
          </p:cNvPr>
          <p:cNvSpPr txBox="1"/>
          <p:nvPr/>
        </p:nvSpPr>
        <p:spPr>
          <a:xfrm>
            <a:off x="2579233" y="5185960"/>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14" name="Grafik 13" descr="Pfeil: Gerade mit einfarbiger Füllung">
            <a:extLst>
              <a:ext uri="{FF2B5EF4-FFF2-40B4-BE49-F238E27FC236}">
                <a16:creationId xmlns:a16="http://schemas.microsoft.com/office/drawing/2014/main" id="{0F8A81EE-1794-473D-B4C7-DAE778C04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90191">
            <a:off x="4534514" y="4863505"/>
            <a:ext cx="914400" cy="914400"/>
          </a:xfrm>
          <a:prstGeom prst="rect">
            <a:avLst/>
          </a:prstGeom>
        </p:spPr>
      </p:pic>
      <p:pic>
        <p:nvPicPr>
          <p:cNvPr id="15" name="Grafik 14" descr="Pfeil: Gerade mit einfarbiger Füllung">
            <a:extLst>
              <a:ext uri="{FF2B5EF4-FFF2-40B4-BE49-F238E27FC236}">
                <a16:creationId xmlns:a16="http://schemas.microsoft.com/office/drawing/2014/main" id="{799F4418-DBCF-4E43-9A89-ED8AE4885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009809" flipH="1">
            <a:off x="1597833" y="4863504"/>
            <a:ext cx="914400" cy="914400"/>
          </a:xfrm>
          <a:prstGeom prst="rect">
            <a:avLst/>
          </a:prstGeom>
        </p:spPr>
      </p:pic>
      <p:sp>
        <p:nvSpPr>
          <p:cNvPr id="16" name="Textfeld 15">
            <a:extLst>
              <a:ext uri="{FF2B5EF4-FFF2-40B4-BE49-F238E27FC236}">
                <a16:creationId xmlns:a16="http://schemas.microsoft.com/office/drawing/2014/main" id="{2E128234-C864-49BA-A16E-3DF7B3F7277E}"/>
              </a:ext>
            </a:extLst>
          </p:cNvPr>
          <p:cNvSpPr txBox="1"/>
          <p:nvPr/>
        </p:nvSpPr>
        <p:spPr>
          <a:xfrm>
            <a:off x="456755" y="3719077"/>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14943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7" grpId="0"/>
      <p:bldP spid="18" grpId="0"/>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9</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8" name="Textfeld 7">
            <a:extLst>
              <a:ext uri="{FF2B5EF4-FFF2-40B4-BE49-F238E27FC236}">
                <a16:creationId xmlns:a16="http://schemas.microsoft.com/office/drawing/2014/main" id="{E901FCE4-755F-4E24-B2CD-E7FFACA84D15}"/>
              </a:ext>
            </a:extLst>
          </p:cNvPr>
          <p:cNvSpPr txBox="1"/>
          <p:nvPr/>
        </p:nvSpPr>
        <p:spPr>
          <a:xfrm>
            <a:off x="1960739" y="4324706"/>
            <a:ext cx="8269921" cy="1200329"/>
          </a:xfrm>
          <a:prstGeom prst="rect">
            <a:avLst/>
          </a:prstGeom>
          <a:noFill/>
        </p:spPr>
        <p:txBody>
          <a:bodyPr wrap="square" rtlCol="0">
            <a:spAutoFit/>
          </a:bodyPr>
          <a:lstStyle/>
          <a:p>
            <a:r>
              <a:rPr lang="de-DE" dirty="0">
                <a:sym typeface="Wingdings" panose="05000000000000000000" pitchFamily="2" charset="2"/>
              </a:rPr>
              <a:t>Zwischenfazit:</a:t>
            </a:r>
          </a:p>
          <a:p>
            <a:r>
              <a:rPr lang="de-DE" dirty="0">
                <a:sym typeface="Wingdings" panose="05000000000000000000" pitchFamily="2" charset="2"/>
              </a:rPr>
              <a:t>Innerhalb der gesamten Prozesskette führt ein stabiler Teilprozess zu unterschiedlichen Bauteilqualitäten durch Schwankungen in den anderen Schritten.</a:t>
            </a:r>
          </a:p>
          <a:p>
            <a:pPr lvl="1"/>
            <a:endParaRPr lang="de-DE" dirty="0">
              <a:sym typeface="Wingdings" panose="05000000000000000000" pitchFamily="2" charset="2"/>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870059"/>
            <a:ext cx="11807760" cy="2725895"/>
          </a:xfrm>
          <a:prstGeom prst="rect">
            <a:avLst/>
          </a:prstGeom>
        </p:spPr>
      </p:pic>
    </p:spTree>
    <p:extLst>
      <p:ext uri="{BB962C8B-B14F-4D97-AF65-F5344CB8AC3E}">
        <p14:creationId xmlns:p14="http://schemas.microsoft.com/office/powerpoint/2010/main" val="223621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3923</Words>
  <Application>Microsoft Office PowerPoint</Application>
  <PresentationFormat>Breitbild</PresentationFormat>
  <Paragraphs>1023</Paragraphs>
  <Slides>40</Slides>
  <Notes>11</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40</vt:i4>
      </vt:variant>
    </vt:vector>
  </HeadingPairs>
  <TitlesOfParts>
    <vt:vector size="48" baseType="lpstr">
      <vt:lpstr>Arial</vt:lpstr>
      <vt:lpstr>Arial Black</vt:lpstr>
      <vt:lpstr>Calibri</vt:lpstr>
      <vt:lpstr>Cambria Math</vt:lpstr>
      <vt:lpstr>Symbol</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Konzept zur Steuerung der Bauteilqualität</vt:lpstr>
      <vt:lpstr>Durchzuführende Entwicklungsmaßnahmen</vt:lpstr>
      <vt:lpstr>PowerPoint-Präsentation</vt:lpstr>
      <vt:lpstr>PowerPoint-Präsentation</vt:lpstr>
      <vt:lpstr>PowerPoint-Präsentation</vt:lpstr>
      <vt:lpstr>PowerPoint-Präsentation</vt:lpstr>
      <vt:lpstr>PowerPoint-Präsentation</vt:lpstr>
      <vt:lpstr>PowerPoint-Präsentation</vt:lpstr>
      <vt:lpstr>Datengetriebene Modellbildung - Spritzgießprozess</vt:lpstr>
      <vt:lpstr>Datengetriebene Modellbildung - Qualitätsmodell</vt:lpstr>
      <vt:lpstr>Modellauswertung</vt:lpstr>
      <vt:lpstr>PowerPoint-Präsentation</vt:lpstr>
      <vt:lpstr>Optimalsteuerung (2/2)</vt:lpstr>
      <vt:lpstr>Modelladaption</vt:lpstr>
      <vt:lpstr>PowerPoint-Präsentation</vt:lpstr>
      <vt:lpstr>PowerPoint-Präsentation</vt:lpstr>
      <vt:lpstr>PowerPoint-Präsentation</vt:lpstr>
      <vt:lpstr>PowerPoint-Präsentation</vt:lpstr>
      <vt:lpstr>Technologietransfer</vt:lpstr>
      <vt:lpstr>Wissenstransfer</vt:lpstr>
      <vt:lpstr>PowerPoint-Präsentation</vt:lpstr>
      <vt:lpstr>PowerPoint-Präsentation</vt:lpstr>
      <vt:lpstr>PowerPoint-Präsentation</vt:lpstr>
      <vt:lpstr>PowerPoint-Präsentation</vt:lpstr>
    </vt:vector>
  </TitlesOfParts>
  <Company>Universität Kassel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Digital Twin of Injection Molding</dc:title>
  <dc:subject/>
  <dc:creator>Marco Klute</dc:creator>
  <dc:description/>
  <cp:lastModifiedBy>Alexander Rehmer</cp:lastModifiedBy>
  <cp:revision>238</cp:revision>
  <cp:lastPrinted>2021-01-25T11:52:59Z</cp:lastPrinted>
  <dcterms:created xsi:type="dcterms:W3CDTF">2021-01-08T11:15:22Z</dcterms:created>
  <dcterms:modified xsi:type="dcterms:W3CDTF">2021-01-26T11:50:40Z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Kassel</vt:lpwstr>
  </property>
  <property fmtid="{D5CDD505-2E9C-101B-9397-08002B2CF9AE}" pid="4" name="HiddenSlides">
    <vt:i4>1</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